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  <p:sldMasterId id="2147483657" r:id="rId2"/>
  </p:sldMasterIdLst>
  <p:notesMasterIdLst>
    <p:notesMasterId r:id="rId18"/>
  </p:notesMasterIdLst>
  <p:sldIdLst>
    <p:sldId id="256" r:id="rId3"/>
    <p:sldId id="257" r:id="rId4"/>
    <p:sldId id="262" r:id="rId5"/>
    <p:sldId id="261" r:id="rId6"/>
    <p:sldId id="263" r:id="rId7"/>
    <p:sldId id="258" r:id="rId8"/>
    <p:sldId id="259" r:id="rId9"/>
    <p:sldId id="264" r:id="rId10"/>
    <p:sldId id="260" r:id="rId11"/>
    <p:sldId id="265" r:id="rId12"/>
    <p:sldId id="266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CCCCFF"/>
    <a:srgbClr val="66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308CCB49-7BCB-BA84-8C50-C590FD433D7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C76C31CD-FC8F-4B44-10D0-376B7554727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7D5F840D-C7C6-A29F-C48A-BCDE729D938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AEA8C48B-CC97-1532-B698-43DF77A0FA6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1ECBC162-284A-EDC5-ECCB-5A1B1ED6880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id="{E24E61C7-F114-0679-0291-AE75A24171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B8D8ED-0D05-42C4-ABBD-17C7C544972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779BA75-745F-81C4-7D6B-ED0F4B446D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352234-0A48-4C9D-9387-80863FACB265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FB7D23C3-0FFA-A559-4B4D-0C94E42A4C4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0A7D426-4EAB-173B-93EC-40FAA6662B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91A75B7-2156-7160-D6F5-C71F9B8C1D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38C45E-4746-4563-98DE-6116B1D25B1A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5A1D3855-8340-3A02-6B23-E370F1283F7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AD2A0E5-3A46-28C4-4D2E-D7ECA88D33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7709D82-41F6-5583-792C-F57A4482B1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2A37C1-3387-4AE5-87AB-66AE711F21FD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5DAB4F43-8C42-622E-BE13-B864912ED89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F32F874B-51CF-920E-8402-40F62DFE78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11B5B56-7B93-BC85-5DE1-1B2719B066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117A3F-25B3-40A8-9F82-2F77663049F0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853F4EA4-5649-6FF1-7426-F0C466C28E0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BB2AE52D-D0CD-2C20-6327-0A54605668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65781A0-B1CC-19A1-5555-726CED2AB4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C96408-4D5A-424A-97CF-7298AC6ABEF4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59B314FB-A7BA-F136-F0D1-9D742CC2AB7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DBD863B-69CD-25D9-FAEF-42B6844C86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2BAF78E-5801-A989-B26A-71367B1B70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B8E7AE-56D2-43B4-9BBE-01C605E74E1C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3C63AB5C-D34C-ADC4-2EB0-6E31CF0E306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03DBAA4E-A5E4-4F06-3C65-AD08A79251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A0677DF-F815-73BB-732D-32E9DC286F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420DED-227C-41A3-A110-0906616EA9C4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E58F778-7C70-208B-4541-CF1A88E9A5F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EADC466A-DC67-0637-F1BE-3C35AEE500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6842A57-87ED-6946-17D5-1559DE5B57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AC3915-DA46-4F36-9E14-82DD6EA73C2B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A8714D11-BBD6-1926-186C-16AB6AD97C5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D4322A63-E71F-D267-224C-04127D0A85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0A364C7-A08E-0307-6726-5978F315EC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7F331E-CA7C-43B4-A622-8A8494F2B9A8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E929D236-94C7-0AA3-D968-D69711759F5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9BF834A-0826-0762-AC8B-5B4D1DFC37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5AD5AA0-2291-4595-A602-DBF0F00769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5FA28F-931A-491C-8024-5F39FB788492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2D0A34A9-10E4-E7AE-41DC-9EF6AE62FDB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0DCDF04-F453-0AE4-D087-CB98ED585D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A253801-5C58-6070-5F57-16BF8F8195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A193DB-A03A-45D2-B553-BA2CE9232980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EBDF9402-13FA-094B-3241-0B2F24A8320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771D705C-0935-8974-0A01-D30DB0682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9D572E1-534F-92F8-4C19-170CA6F590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DE8790-A97D-4B20-9B6D-2A07602F77E4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7B62E5DB-AB65-3ED2-3E2C-4379A628C4A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1560267B-F501-2717-13D4-035BC0AE96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64E358E-0E45-9593-346A-70841A6215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AD1DE5-D214-41CA-B938-930648B4C381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C5E7B20A-CCB4-AC3D-2DA0-63E229292D6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8354B983-943B-518A-AF43-C9C7414348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F023EF5-B8D7-AE79-2D72-08C4848076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7AEC51-976B-42B3-810D-9E8EED38E19D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3AFFDD68-5939-CDA4-6CD8-9EF171469EC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3BAB49D3-BA27-1665-4B90-B6A060A7AD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3D0BB14-7521-E623-F935-5F36949AA2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EDE97-8A14-404D-9E99-6010EEB17546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E0624695-D29C-209F-1ACB-D1A479F1D37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661845BA-90C9-64AD-F8AE-FA2DB3348D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E545DB7-DF21-B9E6-A788-05283E8374F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8061B57-A79F-F4E6-2C12-32541E306CF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BC7064D7-B801-5B22-5FA7-5510F7DF675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4A3C90FC-B6CF-3E47-8315-A9D6A1C3ED0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B29E932D-C836-E5CC-795E-DDE350B70C2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7E9150A-CF3E-4CA5-9DDC-8472A1CB62C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C9E2D-FC5C-010C-29A9-2EA52873F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3D67FE-939E-D7D5-5C19-91790DEF6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6E038-CFCA-20C8-2E0D-471E36966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BDB45-594E-6A2C-9307-59577D01E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DD344-1105-8FCA-3324-48F13FAE5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13208-93DB-4B7A-B1A6-BFFBC1D9523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0427726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53407E-5FD5-1002-9D4F-743E16C31A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BD656D-42D1-B215-43E8-395DD533D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CD08F-57C8-69C7-CE50-A32B3DEFA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304D0-5BDD-6CBA-7622-908A83E7F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47912-6DC3-348A-1892-6BD716F52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5B12F-AB49-421A-8641-50468E288EB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2778864"/>
      </p:ext>
    </p:extLst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reeform 2">
            <a:extLst>
              <a:ext uri="{FF2B5EF4-FFF2-40B4-BE49-F238E27FC236}">
                <a16:creationId xmlns:a16="http://schemas.microsoft.com/office/drawing/2014/main" id="{7B89366A-E5AC-68D7-CF5B-118CC2A666F8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40FE401-957F-A928-7CD5-A971B6E219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0907B5AD-8FF3-ADA6-2560-4A58DA17B2D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44A0F834-1474-10A8-98BA-B838DCE9BB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3723CAC4-5D3D-F46E-D1A7-CBBD832D450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81AF3D1B-2571-02F9-EE2F-1F2798C51ED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31CB7EA-3860-4211-933A-FC2F33402DE0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20488" name="Group 8">
            <a:extLst>
              <a:ext uri="{FF2B5EF4-FFF2-40B4-BE49-F238E27FC236}">
                <a16:creationId xmlns:a16="http://schemas.microsoft.com/office/drawing/2014/main" id="{7FC6A684-769E-D94C-DC70-410579CE4B6F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20489" name="Freeform 9">
              <a:extLst>
                <a:ext uri="{FF2B5EF4-FFF2-40B4-BE49-F238E27FC236}">
                  <a16:creationId xmlns:a16="http://schemas.microsoft.com/office/drawing/2014/main" id="{96B9C8E5-EB64-2285-432D-9E038B01371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90" name="Freeform 10">
              <a:extLst>
                <a:ext uri="{FF2B5EF4-FFF2-40B4-BE49-F238E27FC236}">
                  <a16:creationId xmlns:a16="http://schemas.microsoft.com/office/drawing/2014/main" id="{96890769-0DFF-9B58-1DEB-299BAAEB4AA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91" name="Freeform 11">
              <a:extLst>
                <a:ext uri="{FF2B5EF4-FFF2-40B4-BE49-F238E27FC236}">
                  <a16:creationId xmlns:a16="http://schemas.microsoft.com/office/drawing/2014/main" id="{CC39FF14-BF98-984B-B015-56984DAA4E7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0492" name="Group 12">
              <a:extLst>
                <a:ext uri="{FF2B5EF4-FFF2-40B4-BE49-F238E27FC236}">
                  <a16:creationId xmlns:a16="http://schemas.microsoft.com/office/drawing/2014/main" id="{FDC8B073-AB22-B958-506B-ADC6A1E5F86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20493" name="Freeform 13">
                <a:extLst>
                  <a:ext uri="{FF2B5EF4-FFF2-40B4-BE49-F238E27FC236}">
                    <a16:creationId xmlns:a16="http://schemas.microsoft.com/office/drawing/2014/main" id="{0AC1EBA7-480A-F0EA-4FC0-B3210DFC314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494" name="Freeform 14">
                <a:extLst>
                  <a:ext uri="{FF2B5EF4-FFF2-40B4-BE49-F238E27FC236}">
                    <a16:creationId xmlns:a16="http://schemas.microsoft.com/office/drawing/2014/main" id="{ED59D598-4AA7-225E-54C8-F280470F2F5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495" name="Freeform 15">
                <a:extLst>
                  <a:ext uri="{FF2B5EF4-FFF2-40B4-BE49-F238E27FC236}">
                    <a16:creationId xmlns:a16="http://schemas.microsoft.com/office/drawing/2014/main" id="{095AD788-FFFC-5BBE-B2B2-5EA77FA1BCA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496" name="Freeform 16">
                <a:extLst>
                  <a:ext uri="{FF2B5EF4-FFF2-40B4-BE49-F238E27FC236}">
                    <a16:creationId xmlns:a16="http://schemas.microsoft.com/office/drawing/2014/main" id="{F84ECF3D-A1C2-3C60-C9B5-2D032602DEA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497" name="Freeform 17">
                <a:extLst>
                  <a:ext uri="{FF2B5EF4-FFF2-40B4-BE49-F238E27FC236}">
                    <a16:creationId xmlns:a16="http://schemas.microsoft.com/office/drawing/2014/main" id="{8F9ADA21-2610-48C9-D510-7702CC478DF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20498" name="Group 18">
            <a:extLst>
              <a:ext uri="{FF2B5EF4-FFF2-40B4-BE49-F238E27FC236}">
                <a16:creationId xmlns:a16="http://schemas.microsoft.com/office/drawing/2014/main" id="{336CAC89-1434-DA77-D56D-B49CB56F27A7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20499" name="Freeform 19">
              <a:extLst>
                <a:ext uri="{FF2B5EF4-FFF2-40B4-BE49-F238E27FC236}">
                  <a16:creationId xmlns:a16="http://schemas.microsoft.com/office/drawing/2014/main" id="{BCB3E6CF-A05D-5D2D-1AB4-727EF2B74AD5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00" name="Freeform 20">
              <a:extLst>
                <a:ext uri="{FF2B5EF4-FFF2-40B4-BE49-F238E27FC236}">
                  <a16:creationId xmlns:a16="http://schemas.microsoft.com/office/drawing/2014/main" id="{80F88E69-A296-1F15-148B-CC1B6DC8B085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01" name="Freeform 21">
              <a:extLst>
                <a:ext uri="{FF2B5EF4-FFF2-40B4-BE49-F238E27FC236}">
                  <a16:creationId xmlns:a16="http://schemas.microsoft.com/office/drawing/2014/main" id="{F2675036-15DD-A698-74EC-323963A01FC8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0502" name="Group 22">
              <a:extLst>
                <a:ext uri="{FF2B5EF4-FFF2-40B4-BE49-F238E27FC236}">
                  <a16:creationId xmlns:a16="http://schemas.microsoft.com/office/drawing/2014/main" id="{B7644870-A7CB-068A-CF91-F28326495D7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503" name="Freeform 23">
                <a:extLst>
                  <a:ext uri="{FF2B5EF4-FFF2-40B4-BE49-F238E27FC236}">
                    <a16:creationId xmlns:a16="http://schemas.microsoft.com/office/drawing/2014/main" id="{29BCFDBA-669E-FCC0-DB82-C1664D69DD6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04" name="Freeform 24">
                <a:extLst>
                  <a:ext uri="{FF2B5EF4-FFF2-40B4-BE49-F238E27FC236}">
                    <a16:creationId xmlns:a16="http://schemas.microsoft.com/office/drawing/2014/main" id="{B8DE8437-4EE2-81DA-C9F6-1A4A8317D03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05" name="Freeform 25">
                <a:extLst>
                  <a:ext uri="{FF2B5EF4-FFF2-40B4-BE49-F238E27FC236}">
                    <a16:creationId xmlns:a16="http://schemas.microsoft.com/office/drawing/2014/main" id="{9A685244-9B29-395B-2821-7EA1A28B758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06" name="Freeform 26">
                <a:extLst>
                  <a:ext uri="{FF2B5EF4-FFF2-40B4-BE49-F238E27FC236}">
                    <a16:creationId xmlns:a16="http://schemas.microsoft.com/office/drawing/2014/main" id="{F9901388-98D6-60B0-7FA3-B06405B6534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07" name="Freeform 27">
                <a:extLst>
                  <a:ext uri="{FF2B5EF4-FFF2-40B4-BE49-F238E27FC236}">
                    <a16:creationId xmlns:a16="http://schemas.microsoft.com/office/drawing/2014/main" id="{4F00290C-A13E-C335-F15A-556135D586B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0508" name="Freeform 28">
            <a:extLst>
              <a:ext uri="{FF2B5EF4-FFF2-40B4-BE49-F238E27FC236}">
                <a16:creationId xmlns:a16="http://schemas.microsoft.com/office/drawing/2014/main" id="{B7F20D4A-777D-11E5-C5F9-E03E1B6EBBBE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09" name="Freeform 29">
            <a:extLst>
              <a:ext uri="{FF2B5EF4-FFF2-40B4-BE49-F238E27FC236}">
                <a16:creationId xmlns:a16="http://schemas.microsoft.com/office/drawing/2014/main" id="{D8E602DA-FD29-4F27-B82E-18F0831856BC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500CE-3DDB-C62A-8CAC-19A216E8B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F6B71-DCD7-C6D9-2248-F58C122BF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6799D-6298-77AB-E3EF-3373E6A13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BCC85-F07D-D9C1-F135-DF8EBC0B1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47A32-F02F-B00E-8CDC-3365D47C0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E3602-8B2E-4327-855B-F0215BDFA8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6735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AA178-37DB-5A0E-5C03-F674A0BC6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6FF762-7C5F-7890-1380-6283BB67E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A0BAC-4ECE-F7BA-2DD8-380C4BF3C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5A93A-3CD6-F038-2D80-215D3BFC7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22986-572D-3CFD-1FB4-4A976FAD4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EF23E-2386-4661-9240-BFC6DCE838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9132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47FD1-0994-8F24-FF92-83BCBD19D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E0088-D69C-F1D9-FCD5-D8EE1C1BFE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75E959-1CDD-02FE-1F1A-D1D131D980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8FE1DF-B8B1-764C-1C0E-01042BF2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C26274-47EA-79D4-022A-A94FB8607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E2C97-93A6-94B2-A74D-86FD640DD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71F4F-42B9-4A4E-93BA-3A0305934A0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6590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479D0-4A41-2225-7BB5-9A571B31D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BE37F-6DE5-D419-5E0F-5E974ABE6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D8B5A3-C29A-411E-09C9-175B743B6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51164F-74C2-381D-36F7-A63C35C790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E53A13-A85A-13A7-C90D-58C19A8E65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E49D6D-6392-8E0B-2200-E2D030689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ACD796-5788-0754-280E-935C29101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65CD92-5CA4-3786-9121-5CE6DD2ED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8F084-1226-411B-A67C-1948FB7338A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1832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69C15-264A-7713-1CF7-649B4DE00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56FDB-E31E-6A7A-ED3D-51EF243FF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354A1F-D1BB-42FA-74C3-561F4F31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067B16-B7F0-BF13-20F7-3DBCD4B57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1AD07-CF32-4EA9-B27A-9C39E64C01F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4101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312DF1-5536-FEFD-9826-E0A68BAA5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ED6E2C-D69B-8DAB-0E13-5B4832065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4A22CC-3F1C-E4F0-2C46-C77B5D421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982CE-1B0B-4CDB-860A-037502C6880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4366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6C7D6-3B70-C0CF-9307-29DC540A1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60D3C-0C36-C933-7604-9883E9D57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00DF5E-FB18-5C0E-88E4-22C3C6563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D74B31-E0F6-52A9-F49B-B6E6E2100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9DD07-811F-473A-4C42-4BF6C1218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EBC463-5D54-21B0-A548-579AE06F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07F4C-9456-49DA-9471-5C55693FF75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309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66841-8F54-E031-6D7C-33343EF15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99470-1627-6492-FB41-15834BB77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4F528-F490-3060-F6A9-260EA6DFC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C52C1-9F45-5DBA-A40E-151BB9739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35897-5081-A9C5-37A6-CCC9F0472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C5555-768A-40F8-9906-760DA81ED2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3420665"/>
      </p:ext>
    </p:extLst>
  </p:cSld>
  <p:clrMapOvr>
    <a:masterClrMapping/>
  </p:clrMapOvr>
  <p:transition spd="med"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B394A-F743-F8C3-E273-14E09E2F8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7EBBDE-F13C-E61C-E600-7CBE39A8A9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C5DD67-A4C1-56AE-7FFD-5F17660DC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D068E5-618A-8071-B8BE-BA425D0F5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FAAED-9441-7A4D-CD1F-C3898083B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271170-3C4F-5BE4-C7DE-19DE46F2D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9F5D0-69F0-40F6-8386-916D065F2D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26316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A36C8-E6E0-AD5D-36D0-04803128A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3790CD-F477-4B7E-8558-2983BBD5A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D81F1F-519E-F0DF-3BA2-4002C1E1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9E50B-3C6F-9999-3F74-FB1EF133A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31799-A3D8-963E-C11C-D6FA375B8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E7123-FBA2-4F16-B8CD-948D29A9DE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3511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36E170-5D76-BC3D-C096-0265F00672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CAA1CB-C6F5-AC3E-4FEC-E2FB8B943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9394C-F649-C406-53FE-17E131AD0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F3191-FE33-239C-34AE-BF17C2385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F0620-A4BB-3B86-98D6-A48E08261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5941D-0740-458D-A54F-FB69A848B8B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3176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18C55-36B0-03BF-312A-39890FF22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125897-3D58-F8F8-CA0F-07D1E8047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97AB6-9969-FD91-05B1-6AEFA76D0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15EFE-1A8F-80B8-FF4D-5067B334C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186D8-D4AB-7797-A803-6EF2E1080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1B06A-8CB0-4801-9BF5-AB0850C5A59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4769155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87D39-19A4-1D0A-8EB3-D0A41A75C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05498-7CAA-426D-99AC-8377B6A82F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9E0117-3128-8096-85C7-F0FDD791D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167F5C-6996-12BE-A0B4-8AB6290F8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DD2ED-1FB5-C988-26AF-E8898E317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89CDD4-7FCF-0536-A0AF-61B0D39C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6A6C9-C731-4327-9C54-047BEACDAD7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9698231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72120-62CA-F8D5-5469-A2E7FC1D2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F33015-49DB-9337-3161-C3309AC2F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5EE38D-99F3-EE84-5589-F2D932FDE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AC8E8A-666D-6F04-E677-6E3FB35F3C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76265D-B919-87AA-2996-E4B23A1105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89AB99-1C08-50C5-8E7B-F69FD10C9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7F8F8D-1A38-570C-3999-2F81BD7CE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C6C4D1-F204-E19F-4587-2BC1E2D32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6DD02-A3C5-49F5-8AD1-45565D2FCDF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9984052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B83DD-4CDE-C763-DB02-98FCD99BD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24CB13-9778-3557-6389-335C556DB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0D63C0-3395-D69D-D782-4C83B4CF0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B75C8A-8872-5DDA-726B-0F06AFCD9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D4A3E-E7C2-458B-B46E-0C7CE89E2B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32200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8051AB-7082-20CE-9536-2FAAD0DD6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C1DF3D-B277-C132-392C-2F2D76A34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E4DB52-9C07-1481-5F1F-FA7F699D5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7D4F7-30BB-4938-8E53-32061D3AC1E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4654195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379B6-4F7B-1A13-B9D2-E27E691D3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F6500-E7CE-94C8-4A84-30192E19D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FB4DF4-AAA0-CAC3-4F96-ACA651179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1D18AC-7BB2-8B14-7FB9-422146411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046803-7E3D-CC26-DCB0-644F8D57E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47A1B-803E-5E4E-434D-07AE9915E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91DCC-1AFB-48EC-93D2-53153A99BC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1964641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5E660-0311-4747-5CB5-12C3E21D6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19B509-EF15-C1E2-8083-4CB72ADDF1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D91E7A-7A40-1065-607E-3541FC793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28DC6B-8E39-1E62-A63E-27A387630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18C0A-B12D-AFDB-2E16-EEAEE0204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FD2465-EDFC-E141-0ABD-C8871BE0F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B4A29-C9A5-4C84-B9E9-C6C0414CBA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91949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028C8BA-638B-640E-9ED7-E1DA67429F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E793C53-0A34-40AF-DCB6-0C48C1A156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E6E94D36-7CD0-E0C5-8EB5-00ED4E6033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077254FB-FA0C-209C-0756-874D93A692B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GB" altLang="en-US"/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9956570B-6656-8B35-4BB9-FB0919E7243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A32CEC-12E2-4916-BA12-F69921DAADD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ransition spd="med">
    <p:wipe dir="d"/>
  </p:transition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reeform 2">
            <a:extLst>
              <a:ext uri="{FF2B5EF4-FFF2-40B4-BE49-F238E27FC236}">
                <a16:creationId xmlns:a16="http://schemas.microsoft.com/office/drawing/2014/main" id="{3B88EC8B-A0BF-324C-2055-F0FF5746A03A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8E9C1E1-7B24-918D-A394-76C7F65679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F1EFB37E-7808-5A7F-B6E5-93BA5FD4B3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DBE0E6DB-00D5-EE8B-296E-9750463464B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0CCC75A4-1F23-CEBB-5EAE-EF92E6528BB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1C059B51-5F74-56FF-A4FA-A476649891F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B67D9EE-F998-44B4-BB92-382548617D1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9464" name="Freeform 8">
            <a:extLst>
              <a:ext uri="{FF2B5EF4-FFF2-40B4-BE49-F238E27FC236}">
                <a16:creationId xmlns:a16="http://schemas.microsoft.com/office/drawing/2014/main" id="{66A0631F-5DE7-4109-0B53-DDB20AC948FB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5" name="Freeform 9">
            <a:extLst>
              <a:ext uri="{FF2B5EF4-FFF2-40B4-BE49-F238E27FC236}">
                <a16:creationId xmlns:a16="http://schemas.microsoft.com/office/drawing/2014/main" id="{D7681184-E8A7-7D40-DE20-20B1516B5D63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9466" name="Group 10">
            <a:extLst>
              <a:ext uri="{FF2B5EF4-FFF2-40B4-BE49-F238E27FC236}">
                <a16:creationId xmlns:a16="http://schemas.microsoft.com/office/drawing/2014/main" id="{F53A7C5A-CC50-6739-F2B2-FF430634444E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9467" name="Freeform 11">
              <a:extLst>
                <a:ext uri="{FF2B5EF4-FFF2-40B4-BE49-F238E27FC236}">
                  <a16:creationId xmlns:a16="http://schemas.microsoft.com/office/drawing/2014/main" id="{71A9357D-DA1A-8686-13E6-AA29A07DEA5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8" name="Freeform 12">
              <a:extLst>
                <a:ext uri="{FF2B5EF4-FFF2-40B4-BE49-F238E27FC236}">
                  <a16:creationId xmlns:a16="http://schemas.microsoft.com/office/drawing/2014/main" id="{F23BF073-48E3-5724-5955-0C1DE174613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9" name="Freeform 13">
              <a:extLst>
                <a:ext uri="{FF2B5EF4-FFF2-40B4-BE49-F238E27FC236}">
                  <a16:creationId xmlns:a16="http://schemas.microsoft.com/office/drawing/2014/main" id="{E3DD9102-9544-012A-6329-C9AB0D03217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0" name="Freeform 14">
              <a:extLst>
                <a:ext uri="{FF2B5EF4-FFF2-40B4-BE49-F238E27FC236}">
                  <a16:creationId xmlns:a16="http://schemas.microsoft.com/office/drawing/2014/main" id="{233CD27C-33C7-5F4D-0D89-262B5ED893D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1" name="Freeform 15">
              <a:extLst>
                <a:ext uri="{FF2B5EF4-FFF2-40B4-BE49-F238E27FC236}">
                  <a16:creationId xmlns:a16="http://schemas.microsoft.com/office/drawing/2014/main" id="{2B55880B-DE10-2F28-52BA-6CDC2DB1BC6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2" name="Freeform 16">
              <a:extLst>
                <a:ext uri="{FF2B5EF4-FFF2-40B4-BE49-F238E27FC236}">
                  <a16:creationId xmlns:a16="http://schemas.microsoft.com/office/drawing/2014/main" id="{2F45B386-7F0E-CF2B-B45C-86D3CFAF76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3" name="Freeform 17">
              <a:extLst>
                <a:ext uri="{FF2B5EF4-FFF2-40B4-BE49-F238E27FC236}">
                  <a16:creationId xmlns:a16="http://schemas.microsoft.com/office/drawing/2014/main" id="{ED91CD44-70F0-2334-B939-5E57A8F73F1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4" name="Freeform 18">
              <a:extLst>
                <a:ext uri="{FF2B5EF4-FFF2-40B4-BE49-F238E27FC236}">
                  <a16:creationId xmlns:a16="http://schemas.microsoft.com/office/drawing/2014/main" id="{6C70977D-64DF-3C86-DA92-544A147E71D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5" name="Freeform 19">
              <a:extLst>
                <a:ext uri="{FF2B5EF4-FFF2-40B4-BE49-F238E27FC236}">
                  <a16:creationId xmlns:a16="http://schemas.microsoft.com/office/drawing/2014/main" id="{13B60935-D238-D5B8-6595-2EA320C8105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9476" name="Group 20">
              <a:extLst>
                <a:ext uri="{FF2B5EF4-FFF2-40B4-BE49-F238E27FC236}">
                  <a16:creationId xmlns:a16="http://schemas.microsoft.com/office/drawing/2014/main" id="{6B68E80C-EABB-0EC0-25A2-A286249E165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9477" name="Group 21">
                <a:extLst>
                  <a:ext uri="{FF2B5EF4-FFF2-40B4-BE49-F238E27FC236}">
                    <a16:creationId xmlns:a16="http://schemas.microsoft.com/office/drawing/2014/main" id="{AFAD866F-4156-08C2-9CCD-75F9FA3AC5F4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9478" name="Freeform 22">
                  <a:extLst>
                    <a:ext uri="{FF2B5EF4-FFF2-40B4-BE49-F238E27FC236}">
                      <a16:creationId xmlns:a16="http://schemas.microsoft.com/office/drawing/2014/main" id="{3EA766C2-3D8D-264E-C5B3-D5CF1D70437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479" name="Freeform 23">
                  <a:extLst>
                    <a:ext uri="{FF2B5EF4-FFF2-40B4-BE49-F238E27FC236}">
                      <a16:creationId xmlns:a16="http://schemas.microsoft.com/office/drawing/2014/main" id="{036B032C-B951-DB12-E2FB-1B8DB75B71F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480" name="Freeform 24">
                  <a:extLst>
                    <a:ext uri="{FF2B5EF4-FFF2-40B4-BE49-F238E27FC236}">
                      <a16:creationId xmlns:a16="http://schemas.microsoft.com/office/drawing/2014/main" id="{A81A6195-28A8-1CE6-611A-8AE3A2E1DCF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9481" name="Freeform 25">
                <a:extLst>
                  <a:ext uri="{FF2B5EF4-FFF2-40B4-BE49-F238E27FC236}">
                    <a16:creationId xmlns:a16="http://schemas.microsoft.com/office/drawing/2014/main" id="{224FBE3B-0CC2-ECEB-36FA-DBA2DEBD400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82" name="Freeform 26">
                <a:extLst>
                  <a:ext uri="{FF2B5EF4-FFF2-40B4-BE49-F238E27FC236}">
                    <a16:creationId xmlns:a16="http://schemas.microsoft.com/office/drawing/2014/main" id="{344009C0-E1E4-7DAB-775C-8447EFC798B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83" name="Freeform 27">
                <a:extLst>
                  <a:ext uri="{FF2B5EF4-FFF2-40B4-BE49-F238E27FC236}">
                    <a16:creationId xmlns:a16="http://schemas.microsoft.com/office/drawing/2014/main" id="{1498FB67-72DA-B7C6-E3BD-1E64AD28395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9484" name="Group 28">
                <a:extLst>
                  <a:ext uri="{FF2B5EF4-FFF2-40B4-BE49-F238E27FC236}">
                    <a16:creationId xmlns:a16="http://schemas.microsoft.com/office/drawing/2014/main" id="{817A9320-90A9-8BE8-9D81-64D5EEE18B4E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9485" name="Freeform 29">
                  <a:extLst>
                    <a:ext uri="{FF2B5EF4-FFF2-40B4-BE49-F238E27FC236}">
                      <a16:creationId xmlns:a16="http://schemas.microsoft.com/office/drawing/2014/main" id="{13825E0F-1CFB-8503-7BBB-631B6AA01B0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486" name="Freeform 30">
                  <a:extLst>
                    <a:ext uri="{FF2B5EF4-FFF2-40B4-BE49-F238E27FC236}">
                      <a16:creationId xmlns:a16="http://schemas.microsoft.com/office/drawing/2014/main" id="{40187E77-36D8-909E-8D6C-7C2FA3C8268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487" name="Freeform 31">
                  <a:extLst>
                    <a:ext uri="{FF2B5EF4-FFF2-40B4-BE49-F238E27FC236}">
                      <a16:creationId xmlns:a16="http://schemas.microsoft.com/office/drawing/2014/main" id="{BB721159-74B6-9364-9008-8064AA814D1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488" name="Freeform 32">
                  <a:extLst>
                    <a:ext uri="{FF2B5EF4-FFF2-40B4-BE49-F238E27FC236}">
                      <a16:creationId xmlns:a16="http://schemas.microsoft.com/office/drawing/2014/main" id="{AD6978F3-3DE5-C968-3648-4680978532F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489" name="Freeform 33">
                  <a:extLst>
                    <a:ext uri="{FF2B5EF4-FFF2-40B4-BE49-F238E27FC236}">
                      <a16:creationId xmlns:a16="http://schemas.microsoft.com/office/drawing/2014/main" id="{160614B4-3B97-50C3-71B7-8D5E2B07692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490" name="Freeform 34">
                  <a:extLst>
                    <a:ext uri="{FF2B5EF4-FFF2-40B4-BE49-F238E27FC236}">
                      <a16:creationId xmlns:a16="http://schemas.microsoft.com/office/drawing/2014/main" id="{21BD19D6-5AF2-ABDC-720D-3F0CEBBDE52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491" name="Freeform 35">
                  <a:extLst>
                    <a:ext uri="{FF2B5EF4-FFF2-40B4-BE49-F238E27FC236}">
                      <a16:creationId xmlns:a16="http://schemas.microsoft.com/office/drawing/2014/main" id="{345F6B5D-6BC5-EC61-BA41-68240CC3FF7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492" name="Freeform 36">
                  <a:extLst>
                    <a:ext uri="{FF2B5EF4-FFF2-40B4-BE49-F238E27FC236}">
                      <a16:creationId xmlns:a16="http://schemas.microsoft.com/office/drawing/2014/main" id="{D84B00F7-C458-38C6-3A4C-FFAE794F6F4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19493" name="Group 37">
            <a:extLst>
              <a:ext uri="{FF2B5EF4-FFF2-40B4-BE49-F238E27FC236}">
                <a16:creationId xmlns:a16="http://schemas.microsoft.com/office/drawing/2014/main" id="{DD759436-1B4A-44A0-9B74-28AD866AD89E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9494" name="Freeform 38">
              <a:extLst>
                <a:ext uri="{FF2B5EF4-FFF2-40B4-BE49-F238E27FC236}">
                  <a16:creationId xmlns:a16="http://schemas.microsoft.com/office/drawing/2014/main" id="{1C89FDC8-DBE8-FF00-D659-7C674056608C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95" name="Freeform 39">
              <a:extLst>
                <a:ext uri="{FF2B5EF4-FFF2-40B4-BE49-F238E27FC236}">
                  <a16:creationId xmlns:a16="http://schemas.microsoft.com/office/drawing/2014/main" id="{D3468F83-970B-112A-B073-C37AA57E3E76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9496" name="Group 40">
            <a:extLst>
              <a:ext uri="{FF2B5EF4-FFF2-40B4-BE49-F238E27FC236}">
                <a16:creationId xmlns:a16="http://schemas.microsoft.com/office/drawing/2014/main" id="{C26C7D8A-017C-FCB3-9664-529A53C51F8D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9497" name="Group 41">
              <a:extLst>
                <a:ext uri="{FF2B5EF4-FFF2-40B4-BE49-F238E27FC236}">
                  <a16:creationId xmlns:a16="http://schemas.microsoft.com/office/drawing/2014/main" id="{DC8F4ECD-B0D8-0FA2-1DFC-FC47F1F5732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9498" name="Freeform 42">
                <a:extLst>
                  <a:ext uri="{FF2B5EF4-FFF2-40B4-BE49-F238E27FC236}">
                    <a16:creationId xmlns:a16="http://schemas.microsoft.com/office/drawing/2014/main" id="{E044BBF2-C561-39B8-961A-1C139BFA1C9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9499" name="Group 43">
                <a:extLst>
                  <a:ext uri="{FF2B5EF4-FFF2-40B4-BE49-F238E27FC236}">
                    <a16:creationId xmlns:a16="http://schemas.microsoft.com/office/drawing/2014/main" id="{CA8D21E9-52DB-3C87-369E-F2F4A5D3E748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9500" name="Freeform 44">
                  <a:extLst>
                    <a:ext uri="{FF2B5EF4-FFF2-40B4-BE49-F238E27FC236}">
                      <a16:creationId xmlns:a16="http://schemas.microsoft.com/office/drawing/2014/main" id="{93AC66C2-2148-611C-7BBC-EB5C6A93558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501" name="Freeform 45">
                  <a:extLst>
                    <a:ext uri="{FF2B5EF4-FFF2-40B4-BE49-F238E27FC236}">
                      <a16:creationId xmlns:a16="http://schemas.microsoft.com/office/drawing/2014/main" id="{5196A732-9431-CB25-C865-AF2C10862B7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502" name="Freeform 46">
                  <a:extLst>
                    <a:ext uri="{FF2B5EF4-FFF2-40B4-BE49-F238E27FC236}">
                      <a16:creationId xmlns:a16="http://schemas.microsoft.com/office/drawing/2014/main" id="{05D3C08D-1CC4-A6CC-4451-2F7C3797B64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503" name="Freeform 47">
                  <a:extLst>
                    <a:ext uri="{FF2B5EF4-FFF2-40B4-BE49-F238E27FC236}">
                      <a16:creationId xmlns:a16="http://schemas.microsoft.com/office/drawing/2014/main" id="{CC59ECFA-C0DD-5443-EEA8-DBA9B2991E0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504" name="Freeform 48">
                  <a:extLst>
                    <a:ext uri="{FF2B5EF4-FFF2-40B4-BE49-F238E27FC236}">
                      <a16:creationId xmlns:a16="http://schemas.microsoft.com/office/drawing/2014/main" id="{1CB306B4-2617-A19B-2462-AC2313D6C35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505" name="Freeform 49">
                  <a:extLst>
                    <a:ext uri="{FF2B5EF4-FFF2-40B4-BE49-F238E27FC236}">
                      <a16:creationId xmlns:a16="http://schemas.microsoft.com/office/drawing/2014/main" id="{DABAF3E5-4F67-11C0-BD62-94A3141C54E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506" name="Freeform 50">
                  <a:extLst>
                    <a:ext uri="{FF2B5EF4-FFF2-40B4-BE49-F238E27FC236}">
                      <a16:creationId xmlns:a16="http://schemas.microsoft.com/office/drawing/2014/main" id="{85324899-8C75-3A29-44D5-3FBC6B9C2FE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507" name="Freeform 51">
                  <a:extLst>
                    <a:ext uri="{FF2B5EF4-FFF2-40B4-BE49-F238E27FC236}">
                      <a16:creationId xmlns:a16="http://schemas.microsoft.com/office/drawing/2014/main" id="{9C1CF855-EBBB-12D9-4012-C5CC48DCFF4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19508" name="Line 52">
              <a:extLst>
                <a:ext uri="{FF2B5EF4-FFF2-40B4-BE49-F238E27FC236}">
                  <a16:creationId xmlns:a16="http://schemas.microsoft.com/office/drawing/2014/main" id="{95D282E1-1DED-0146-0973-DCC203125818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>
            <a:extLst>
              <a:ext uri="{FF2B5EF4-FFF2-40B4-BE49-F238E27FC236}">
                <a16:creationId xmlns:a16="http://schemas.microsoft.com/office/drawing/2014/main" id="{8608B16B-382A-F8AA-F546-5877863AB9E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3130893">
            <a:off x="3767931" y="3369469"/>
            <a:ext cx="3878263" cy="14382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GB" sz="3600" b="1" kern="10">
                <a:gradFill rotWithShape="0">
                  <a:gsLst>
                    <a:gs pos="0">
                      <a:schemeClr val="tx2"/>
                    </a:gs>
                    <a:gs pos="100000">
                      <a:srgbClr val="6600FF"/>
                    </a:gs>
                  </a:gsLst>
                  <a:lin ang="2269107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SEQUENCES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>
            <a:extLst>
              <a:ext uri="{FF2B5EF4-FFF2-40B4-BE49-F238E27FC236}">
                <a16:creationId xmlns:a16="http://schemas.microsoft.com/office/drawing/2014/main" id="{081E6B16-C7BA-B12A-E207-3894C6DC95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620713"/>
            <a:ext cx="8640763" cy="5256212"/>
          </a:xfrm>
        </p:spPr>
        <p:txBody>
          <a:bodyPr/>
          <a:lstStyle/>
          <a:p>
            <a:pPr>
              <a:buFontTx/>
              <a:buBlip>
                <a:blip r:embed="rId3"/>
              </a:buBlip>
            </a:pPr>
            <a:r>
              <a:rPr lang="en-GB" altLang="en-US" sz="2400">
                <a:solidFill>
                  <a:srgbClr val="9933FF"/>
                </a:solidFill>
              </a:rPr>
              <a:t>Constant difference: coefficient of </a:t>
            </a:r>
            <a:r>
              <a:rPr lang="en-GB" altLang="en-US" sz="2400" i="1">
                <a:solidFill>
                  <a:srgbClr val="9933FF"/>
                </a:solidFill>
              </a:rPr>
              <a:t>n</a:t>
            </a:r>
            <a:r>
              <a:rPr lang="en-GB" altLang="en-US" sz="2400">
                <a:solidFill>
                  <a:srgbClr val="9933FF"/>
                </a:solidFill>
              </a:rPr>
              <a:t> is the difference</a:t>
            </a:r>
          </a:p>
          <a:p>
            <a:pPr>
              <a:buFontTx/>
              <a:buBlip>
                <a:blip r:embed="rId3"/>
              </a:buBlip>
            </a:pPr>
            <a:r>
              <a:rPr lang="en-GB" altLang="en-US" sz="2400">
                <a:solidFill>
                  <a:srgbClr val="9933FF"/>
                </a:solidFill>
              </a:rPr>
              <a:t>2</a:t>
            </a:r>
            <a:r>
              <a:rPr lang="en-GB" altLang="en-US" sz="2400" baseline="30000">
                <a:solidFill>
                  <a:srgbClr val="9933FF"/>
                </a:solidFill>
              </a:rPr>
              <a:t>nd</a:t>
            </a:r>
            <a:r>
              <a:rPr lang="en-GB" altLang="en-US" sz="2400">
                <a:solidFill>
                  <a:srgbClr val="9933FF"/>
                </a:solidFill>
              </a:rPr>
              <a:t> level difference: compare with square numbers</a:t>
            </a:r>
          </a:p>
          <a:p>
            <a:pPr>
              <a:buFontTx/>
              <a:buNone/>
            </a:pPr>
            <a:r>
              <a:rPr lang="en-GB" altLang="en-US" sz="2400">
                <a:solidFill>
                  <a:srgbClr val="9933FF"/>
                </a:solidFill>
              </a:rPr>
              <a:t>	</a:t>
            </a:r>
            <a:r>
              <a:rPr lang="en-GB" altLang="en-US" sz="2000">
                <a:solidFill>
                  <a:srgbClr val="9933FF"/>
                </a:solidFill>
              </a:rPr>
              <a:t>(</a:t>
            </a:r>
            <a:r>
              <a:rPr lang="en-GB" altLang="en-US" sz="2000" i="1">
                <a:solidFill>
                  <a:srgbClr val="9933FF"/>
                </a:solidFill>
              </a:rPr>
              <a:t>n</a:t>
            </a:r>
            <a:r>
              <a:rPr lang="en-GB" altLang="en-US" sz="2000">
                <a:solidFill>
                  <a:srgbClr val="9933FF"/>
                </a:solidFill>
              </a:rPr>
              <a:t>    = 1, 4, 9, 16, …)</a:t>
            </a:r>
          </a:p>
          <a:p>
            <a:pPr>
              <a:buFontTx/>
              <a:buBlip>
                <a:blip r:embed="rId3"/>
              </a:buBlip>
            </a:pPr>
            <a:r>
              <a:rPr lang="en-GB" altLang="en-US" sz="2400">
                <a:solidFill>
                  <a:srgbClr val="9933FF"/>
                </a:solidFill>
              </a:rPr>
              <a:t>3</a:t>
            </a:r>
            <a:r>
              <a:rPr lang="en-GB" altLang="en-US" sz="2400" baseline="30000">
                <a:solidFill>
                  <a:srgbClr val="9933FF"/>
                </a:solidFill>
              </a:rPr>
              <a:t>rd</a:t>
            </a:r>
            <a:r>
              <a:rPr lang="en-GB" altLang="en-US" sz="2400">
                <a:solidFill>
                  <a:srgbClr val="9933FF"/>
                </a:solidFill>
              </a:rPr>
              <a:t> level difference: compare with cube numbers</a:t>
            </a:r>
          </a:p>
          <a:p>
            <a:pPr>
              <a:buFontTx/>
              <a:buNone/>
            </a:pPr>
            <a:r>
              <a:rPr lang="en-GB" altLang="en-US" sz="2000">
                <a:solidFill>
                  <a:srgbClr val="9933FF"/>
                </a:solidFill>
              </a:rPr>
              <a:t>	(</a:t>
            </a:r>
            <a:r>
              <a:rPr lang="en-GB" altLang="en-US" sz="2000" i="1">
                <a:solidFill>
                  <a:srgbClr val="9933FF"/>
                </a:solidFill>
              </a:rPr>
              <a:t>n</a:t>
            </a:r>
            <a:r>
              <a:rPr lang="en-GB" altLang="en-US" sz="2000">
                <a:solidFill>
                  <a:srgbClr val="9933FF"/>
                </a:solidFill>
              </a:rPr>
              <a:t>    = 1, 8, 27, 64, …)</a:t>
            </a:r>
            <a:endParaRPr lang="en-GB" altLang="en-US" sz="2400">
              <a:solidFill>
                <a:srgbClr val="9933FF"/>
              </a:solidFill>
            </a:endParaRPr>
          </a:p>
          <a:p>
            <a:pPr>
              <a:buFontTx/>
              <a:buBlip>
                <a:blip r:embed="rId3"/>
              </a:buBlip>
            </a:pPr>
            <a:r>
              <a:rPr lang="en-GB" altLang="en-US" sz="2400">
                <a:solidFill>
                  <a:srgbClr val="9933FF"/>
                </a:solidFill>
              </a:rPr>
              <a:t>None of these helpful: look for powers of numbers</a:t>
            </a:r>
          </a:p>
          <a:p>
            <a:pPr>
              <a:buFontTx/>
              <a:buNone/>
            </a:pPr>
            <a:r>
              <a:rPr lang="en-GB" altLang="en-US" sz="2400">
                <a:solidFill>
                  <a:srgbClr val="9933FF"/>
                </a:solidFill>
              </a:rPr>
              <a:t>	(2     = 1, 2, 4, 8, …)</a:t>
            </a:r>
          </a:p>
          <a:p>
            <a:pPr>
              <a:buFontTx/>
              <a:buBlip>
                <a:blip r:embed="rId3"/>
              </a:buBlip>
            </a:pPr>
            <a:r>
              <a:rPr lang="en-GB" altLang="en-US" sz="2400">
                <a:solidFill>
                  <a:srgbClr val="9933FF"/>
                </a:solidFill>
              </a:rPr>
              <a:t>Signs alternate: use (-1)  and (-1)</a:t>
            </a:r>
          </a:p>
          <a:p>
            <a:pPr>
              <a:buFontTx/>
              <a:buNone/>
            </a:pPr>
            <a:endParaRPr lang="en-GB" altLang="en-US" sz="2400">
              <a:solidFill>
                <a:srgbClr val="9933FF"/>
              </a:solidFill>
            </a:endParaRPr>
          </a:p>
          <a:p>
            <a:pPr>
              <a:buFontTx/>
              <a:buNone/>
            </a:pPr>
            <a:r>
              <a:rPr lang="en-GB" altLang="en-US" sz="2400">
                <a:solidFill>
                  <a:srgbClr val="9933FF"/>
                </a:solidFill>
              </a:rPr>
              <a:t>			</a:t>
            </a:r>
            <a:r>
              <a:rPr lang="en-GB" altLang="en-US" sz="1800">
                <a:solidFill>
                  <a:srgbClr val="9933FF"/>
                </a:solidFill>
              </a:rPr>
              <a:t>-1 when k is odd			+1 when k is even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3DDEC4E1-76DD-ADE6-F6A3-676548AD0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4456113"/>
            <a:ext cx="1603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31749" name="Text Box 5">
            <a:extLst>
              <a:ext uri="{FF2B5EF4-FFF2-40B4-BE49-F238E27FC236}">
                <a16:creationId xmlns:a16="http://schemas.microsoft.com/office/drawing/2014/main" id="{E82F5398-851F-FFC7-5E86-98097A783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3494088"/>
            <a:ext cx="307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solidFill>
                  <a:srgbClr val="9933FF"/>
                </a:solidFill>
                <a:latin typeface="Comic Sans MS" panose="030F0702030302020204" pitchFamily="66" charset="0"/>
              </a:rPr>
              <a:t>k</a:t>
            </a:r>
          </a:p>
        </p:txBody>
      </p:sp>
      <p:sp>
        <p:nvSpPr>
          <p:cNvPr id="31751" name="Text Box 7">
            <a:extLst>
              <a:ext uri="{FF2B5EF4-FFF2-40B4-BE49-F238E27FC236}">
                <a16:creationId xmlns:a16="http://schemas.microsoft.com/office/drawing/2014/main" id="{16A0947B-2AFC-16A4-8FC7-D33CA367A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3500438"/>
            <a:ext cx="307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solidFill>
                  <a:srgbClr val="9933FF"/>
                </a:solidFill>
                <a:latin typeface="Comic Sans MS" panose="030F0702030302020204" pitchFamily="66" charset="0"/>
              </a:rPr>
              <a:t>k</a:t>
            </a:r>
          </a:p>
        </p:txBody>
      </p:sp>
      <p:sp>
        <p:nvSpPr>
          <p:cNvPr id="31752" name="Text Box 8">
            <a:extLst>
              <a:ext uri="{FF2B5EF4-FFF2-40B4-BE49-F238E27FC236}">
                <a16:creationId xmlns:a16="http://schemas.microsoft.com/office/drawing/2014/main" id="{056A1B01-6904-A0E2-B15A-058E7A250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48431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 b="1">
                <a:solidFill>
                  <a:srgbClr val="9933FF"/>
                </a:solidFill>
              </a:rPr>
              <a:t>2</a:t>
            </a:r>
          </a:p>
        </p:txBody>
      </p:sp>
      <p:sp>
        <p:nvSpPr>
          <p:cNvPr id="31753" name="Text Box 9">
            <a:extLst>
              <a:ext uri="{FF2B5EF4-FFF2-40B4-BE49-F238E27FC236}">
                <a16:creationId xmlns:a16="http://schemas.microsoft.com/office/drawing/2014/main" id="{D665CAE3-7F96-C619-C891-2B700B3CF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332038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 b="1">
                <a:solidFill>
                  <a:srgbClr val="9933FF"/>
                </a:solidFill>
              </a:rPr>
              <a:t>3</a:t>
            </a:r>
          </a:p>
        </p:txBody>
      </p:sp>
      <p:sp>
        <p:nvSpPr>
          <p:cNvPr id="31754" name="Text Box 10">
            <a:extLst>
              <a:ext uri="{FF2B5EF4-FFF2-40B4-BE49-F238E27FC236}">
                <a16:creationId xmlns:a16="http://schemas.microsoft.com/office/drawing/2014/main" id="{78708155-F835-E52B-6973-DD162CC37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3124200"/>
            <a:ext cx="547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 b="1" i="1">
                <a:solidFill>
                  <a:srgbClr val="9933FF"/>
                </a:solidFill>
              </a:rPr>
              <a:t>n </a:t>
            </a:r>
            <a:r>
              <a:rPr lang="en-GB" altLang="en-US" sz="1400" b="1">
                <a:solidFill>
                  <a:srgbClr val="9933FF"/>
                </a:solidFill>
              </a:rPr>
              <a:t>- 1</a:t>
            </a:r>
          </a:p>
        </p:txBody>
      </p:sp>
      <p:sp>
        <p:nvSpPr>
          <p:cNvPr id="31757" name="Line 13">
            <a:extLst>
              <a:ext uri="{FF2B5EF4-FFF2-40B4-BE49-F238E27FC236}">
                <a16:creationId xmlns:a16="http://schemas.microsoft.com/office/drawing/2014/main" id="{2517C77F-6E4D-7FB2-B52D-94B957CC53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3575" y="4149725"/>
            <a:ext cx="647700" cy="4318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31758" name="Line 14">
            <a:extLst>
              <a:ext uri="{FF2B5EF4-FFF2-40B4-BE49-F238E27FC236}">
                <a16:creationId xmlns:a16="http://schemas.microsoft.com/office/drawing/2014/main" id="{9DEEE822-704D-9EAD-BA6A-5531F28F12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8263" y="4149725"/>
            <a:ext cx="1152525" cy="4318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1" grpId="0"/>
      <p:bldP spid="31752" grpId="0"/>
      <p:bldP spid="31753" grpId="0"/>
      <p:bldP spid="317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>
            <a:extLst>
              <a:ext uri="{FF2B5EF4-FFF2-40B4-BE49-F238E27FC236}">
                <a16:creationId xmlns:a16="http://schemas.microsoft.com/office/drawing/2014/main" id="{63F3ECEC-497B-F816-CE5A-C62FABE84D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7913687" cy="554355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u="sng"/>
              <a:t>EXAMPLE:</a:t>
            </a:r>
            <a:r>
              <a:rPr lang="en-GB" altLang="en-US" sz="2000"/>
              <a:t>   </a:t>
            </a:r>
          </a:p>
          <a:p>
            <a:pPr>
              <a:buFontTx/>
              <a:buNone/>
            </a:pPr>
            <a:r>
              <a:rPr lang="en-GB" altLang="en-US" sz="2000"/>
              <a:t>Find the next three terms in the sequence 5, 8, 11, 14, …</a:t>
            </a:r>
            <a:endParaRPr lang="en-GB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E726F94F-4CAA-9D71-3236-1197E6C890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7913687" cy="4319588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GB" altLang="en-US" u="sng"/>
              <a:t>EXAMPLE:</a:t>
            </a:r>
            <a:r>
              <a:rPr lang="en-GB" altLang="en-US" sz="2000"/>
              <a:t>   </a:t>
            </a:r>
          </a:p>
          <a:p>
            <a:pPr marL="609600" indent="-609600">
              <a:buFontTx/>
              <a:buNone/>
            </a:pPr>
            <a:endParaRPr lang="en-GB" altLang="en-US" sz="2000">
              <a:latin typeface="Kristen ITC" panose="03050502040202030202" pitchFamily="66" charset="0"/>
            </a:endParaRPr>
          </a:p>
          <a:p>
            <a:pPr marL="609600" indent="-609600">
              <a:buFontTx/>
              <a:buNone/>
            </a:pPr>
            <a:r>
              <a:rPr lang="en-GB" altLang="en-US" sz="2000">
                <a:latin typeface="Kristen ITC" panose="03050502040202030202" pitchFamily="66" charset="0"/>
              </a:rPr>
              <a:t>The nth term of a sequence is given by  x  </a:t>
            </a:r>
            <a:r>
              <a:rPr lang="en-GB" altLang="en-US" sz="2000" i="1">
                <a:latin typeface="Kristen ITC" panose="03050502040202030202" pitchFamily="66" charset="0"/>
              </a:rPr>
              <a:t>=</a:t>
            </a:r>
          </a:p>
          <a:p>
            <a:pPr marL="609600" indent="-609600">
              <a:buFontTx/>
              <a:buNone/>
            </a:pPr>
            <a:endParaRPr lang="en-GB" altLang="en-US" sz="2000" i="1">
              <a:latin typeface="Kristen ITC" panose="03050502040202030202" pitchFamily="66" charset="0"/>
            </a:endParaRPr>
          </a:p>
          <a:p>
            <a:pPr marL="609600" indent="-609600">
              <a:buFontTx/>
              <a:buAutoNum type="alphaLcParenR"/>
            </a:pPr>
            <a:r>
              <a:rPr lang="en-GB" altLang="en-US" sz="2000" i="1">
                <a:latin typeface="Kristen ITC" panose="03050502040202030202" pitchFamily="66" charset="0"/>
              </a:rPr>
              <a:t>Find the first four terms of the sequence.</a:t>
            </a:r>
          </a:p>
          <a:p>
            <a:pPr marL="609600" indent="-609600">
              <a:buFontTx/>
              <a:buNone/>
            </a:pPr>
            <a:endParaRPr lang="en-GB" altLang="en-US" sz="2000" i="1">
              <a:latin typeface="Kristen ITC" panose="03050502040202030202" pitchFamily="66" charset="0"/>
            </a:endParaRPr>
          </a:p>
          <a:p>
            <a:pPr marL="609600" indent="-609600">
              <a:buFontTx/>
              <a:buNone/>
            </a:pPr>
            <a:r>
              <a:rPr lang="en-GB" altLang="en-US" sz="2000" i="1">
                <a:latin typeface="Kristen ITC" panose="03050502040202030202" pitchFamily="66" charset="0"/>
              </a:rPr>
              <a:t>b)	Which term in the sequence is		?</a:t>
            </a:r>
          </a:p>
          <a:p>
            <a:pPr marL="609600" indent="-609600">
              <a:buFontTx/>
              <a:buNone/>
            </a:pPr>
            <a:endParaRPr lang="en-GB" altLang="en-US" sz="2000" i="1">
              <a:latin typeface="Kristen ITC" panose="03050502040202030202" pitchFamily="66" charset="0"/>
            </a:endParaRPr>
          </a:p>
          <a:p>
            <a:pPr marL="609600" indent="-609600">
              <a:buFontTx/>
              <a:buNone/>
            </a:pPr>
            <a:r>
              <a:rPr lang="en-GB" altLang="en-US" sz="2000" i="1">
                <a:latin typeface="Kristen ITC" panose="03050502040202030202" pitchFamily="66" charset="0"/>
              </a:rPr>
              <a:t>c)	Express the sequence as a recurrence relation. </a:t>
            </a:r>
            <a:endParaRPr lang="en-US" altLang="en-US" sz="2000" i="1">
              <a:latin typeface="Kristen ITC" panose="03050502040202030202" pitchFamily="66" charset="0"/>
            </a:endParaRP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6E2140F6-A5B1-81ED-3F52-673858014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1268413"/>
            <a:ext cx="277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600">
                <a:latin typeface="Kristen ITC" panose="03050502040202030202" pitchFamily="66" charset="0"/>
              </a:rPr>
              <a:t>1</a:t>
            </a:r>
          </a:p>
        </p:txBody>
      </p:sp>
      <p:sp>
        <p:nvSpPr>
          <p:cNvPr id="34821" name="Text Box 5">
            <a:extLst>
              <a:ext uri="{FF2B5EF4-FFF2-40B4-BE49-F238E27FC236}">
                <a16:creationId xmlns:a16="http://schemas.microsoft.com/office/drawing/2014/main" id="{F59E0543-1177-4090-0F52-1EA67423F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134143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__</a:t>
            </a:r>
          </a:p>
        </p:txBody>
      </p:sp>
      <p:sp>
        <p:nvSpPr>
          <p:cNvPr id="34822" name="Text Box 6">
            <a:extLst>
              <a:ext uri="{FF2B5EF4-FFF2-40B4-BE49-F238E27FC236}">
                <a16:creationId xmlns:a16="http://schemas.microsoft.com/office/drawing/2014/main" id="{5A467A65-FA2B-9913-7E2C-47DE43EB1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17732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Kristen ITC" panose="03050502040202030202" pitchFamily="66" charset="0"/>
              </a:rPr>
              <a:t>2</a:t>
            </a:r>
          </a:p>
        </p:txBody>
      </p:sp>
      <p:sp>
        <p:nvSpPr>
          <p:cNvPr id="34823" name="Text Box 7">
            <a:extLst>
              <a:ext uri="{FF2B5EF4-FFF2-40B4-BE49-F238E27FC236}">
                <a16:creationId xmlns:a16="http://schemas.microsoft.com/office/drawing/2014/main" id="{5FCDB38D-1764-5A07-BFE8-00181ED48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6175" y="1684338"/>
            <a:ext cx="2905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 b="1">
                <a:latin typeface="Kristen ITC" panose="03050502040202030202" pitchFamily="66" charset="0"/>
              </a:rPr>
              <a:t>n</a:t>
            </a:r>
          </a:p>
        </p:txBody>
      </p:sp>
      <p:sp>
        <p:nvSpPr>
          <p:cNvPr id="34824" name="Text Box 8">
            <a:extLst>
              <a:ext uri="{FF2B5EF4-FFF2-40B4-BE49-F238E27FC236}">
                <a16:creationId xmlns:a16="http://schemas.microsoft.com/office/drawing/2014/main" id="{D6D17045-441B-DF03-7B18-23CACCC5C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6888" y="1611313"/>
            <a:ext cx="2905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 b="1">
                <a:latin typeface="Kristen ITC" panose="03050502040202030202" pitchFamily="66" charset="0"/>
              </a:rPr>
              <a:t>n</a:t>
            </a:r>
          </a:p>
        </p:txBody>
      </p:sp>
      <p:sp>
        <p:nvSpPr>
          <p:cNvPr id="34825" name="Text Box 9">
            <a:extLst>
              <a:ext uri="{FF2B5EF4-FFF2-40B4-BE49-F238E27FC236}">
                <a16:creationId xmlns:a16="http://schemas.microsoft.com/office/drawing/2014/main" id="{F908C606-C688-801F-1D98-821247737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27813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Kristen ITC" panose="03050502040202030202" pitchFamily="66" charset="0"/>
              </a:rPr>
              <a:t>1</a:t>
            </a:r>
          </a:p>
        </p:txBody>
      </p:sp>
      <p:sp>
        <p:nvSpPr>
          <p:cNvPr id="34826" name="Text Box 10">
            <a:extLst>
              <a:ext uri="{FF2B5EF4-FFF2-40B4-BE49-F238E27FC236}">
                <a16:creationId xmlns:a16="http://schemas.microsoft.com/office/drawing/2014/main" id="{3FAADF41-1445-F872-7F58-3891E0375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3141663"/>
            <a:ext cx="652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Kristen ITC" panose="03050502040202030202" pitchFamily="66" charset="0"/>
              </a:rPr>
              <a:t>1024</a:t>
            </a:r>
          </a:p>
        </p:txBody>
      </p:sp>
      <p:sp>
        <p:nvSpPr>
          <p:cNvPr id="34827" name="Text Box 11">
            <a:extLst>
              <a:ext uri="{FF2B5EF4-FFF2-40B4-BE49-F238E27FC236}">
                <a16:creationId xmlns:a16="http://schemas.microsoft.com/office/drawing/2014/main" id="{587DA124-490F-F4F5-8F9F-B041911B1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2852738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____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35B403CB-44B1-2E39-ACD9-81F24188FB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7913687" cy="554355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u="sng"/>
              <a:t>EXAMPLE:</a:t>
            </a:r>
            <a:r>
              <a:rPr lang="en-GB" altLang="en-US" sz="2000"/>
              <a:t>   </a:t>
            </a:r>
          </a:p>
          <a:p>
            <a:pPr>
              <a:buFontTx/>
              <a:buNone/>
            </a:pPr>
            <a:r>
              <a:rPr lang="en-GB" altLang="en-US" sz="2000"/>
              <a:t>Find the nth term of the sequence +1, -4, +9, -16, +25, …</a:t>
            </a:r>
            <a:endParaRPr lang="en-GB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3A41A9E-72CC-C8BB-F983-8128C74083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7913687" cy="20161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u="sng"/>
              <a:t>EXAMPLE:</a:t>
            </a:r>
            <a:r>
              <a:rPr lang="en-GB" altLang="en-US" sz="2000"/>
              <a:t>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A sequence is defined by a recurrence relation of the form: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 i="1"/>
              <a:t>M</a:t>
            </a:r>
            <a:r>
              <a:rPr lang="en-GB" altLang="en-US" sz="2000"/>
              <a:t>        = </a:t>
            </a:r>
            <a:r>
              <a:rPr lang="en-GB" altLang="en-US" sz="2000" i="1"/>
              <a:t>aM</a:t>
            </a:r>
            <a:r>
              <a:rPr lang="en-GB" altLang="en-US" sz="2000"/>
              <a:t>  + </a:t>
            </a:r>
            <a:r>
              <a:rPr lang="en-GB" altLang="en-US" sz="2000" i="1"/>
              <a:t>b</a:t>
            </a:r>
            <a:r>
              <a:rPr lang="en-GB" altLang="en-US" sz="200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Given that </a:t>
            </a:r>
            <a:r>
              <a:rPr lang="en-GB" altLang="en-US" sz="2000" i="1"/>
              <a:t>M </a:t>
            </a:r>
            <a:r>
              <a:rPr lang="en-GB" altLang="en-US" sz="2000"/>
              <a:t> = 10, </a:t>
            </a:r>
            <a:r>
              <a:rPr lang="en-GB" altLang="en-US" sz="2000" i="1"/>
              <a:t>M</a:t>
            </a:r>
            <a:r>
              <a:rPr lang="en-GB" altLang="en-US" sz="2000"/>
              <a:t>  = 20, </a:t>
            </a:r>
            <a:r>
              <a:rPr lang="en-GB" altLang="en-US" sz="2000" i="1"/>
              <a:t>M</a:t>
            </a:r>
            <a:r>
              <a:rPr lang="en-GB" altLang="en-US" sz="2000"/>
              <a:t>  = 24, find the value of </a:t>
            </a:r>
            <a:r>
              <a:rPr lang="en-GB" altLang="en-US" sz="2000" i="1"/>
              <a:t>a</a:t>
            </a:r>
            <a:r>
              <a:rPr lang="en-GB" altLang="en-US" sz="2000"/>
              <a:t> and the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value of </a:t>
            </a:r>
            <a:r>
              <a:rPr lang="en-GB" altLang="en-US" sz="2000" i="1"/>
              <a:t>b</a:t>
            </a:r>
            <a:r>
              <a:rPr lang="en-GB" altLang="en-US" sz="2000"/>
              <a:t> and hence find </a:t>
            </a:r>
            <a:r>
              <a:rPr lang="en-GB" altLang="en-US" sz="2000" i="1"/>
              <a:t>M</a:t>
            </a:r>
            <a:r>
              <a:rPr lang="en-GB" altLang="en-US" sz="2000"/>
              <a:t>  .</a:t>
            </a:r>
            <a:endParaRPr lang="en-GB" altLang="en-US"/>
          </a:p>
        </p:txBody>
      </p:sp>
      <p:sp>
        <p:nvSpPr>
          <p:cNvPr id="38919" name="Text Box 7">
            <a:extLst>
              <a:ext uri="{FF2B5EF4-FFF2-40B4-BE49-F238E27FC236}">
                <a16:creationId xmlns:a16="http://schemas.microsoft.com/office/drawing/2014/main" id="{A0C75807-05B5-17CA-CED1-0884F4064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" y="1125538"/>
            <a:ext cx="592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 b="1"/>
              <a:t>n + 1</a:t>
            </a:r>
          </a:p>
        </p:txBody>
      </p:sp>
      <p:sp>
        <p:nvSpPr>
          <p:cNvPr id="38920" name="Text Box 8">
            <a:extLst>
              <a:ext uri="{FF2B5EF4-FFF2-40B4-BE49-F238E27FC236}">
                <a16:creationId xmlns:a16="http://schemas.microsoft.com/office/drawing/2014/main" id="{D235AD66-4C5E-C36B-0666-BB726EEDD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7038" y="148431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 b="1"/>
              <a:t>1</a:t>
            </a:r>
          </a:p>
        </p:txBody>
      </p:sp>
      <p:sp>
        <p:nvSpPr>
          <p:cNvPr id="38921" name="Text Box 9">
            <a:extLst>
              <a:ext uri="{FF2B5EF4-FFF2-40B4-BE49-F238E27FC236}">
                <a16:creationId xmlns:a16="http://schemas.microsoft.com/office/drawing/2014/main" id="{6168160E-280A-3396-2417-6A66C8C8F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148431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 b="1"/>
              <a:t>3</a:t>
            </a:r>
          </a:p>
        </p:txBody>
      </p:sp>
      <p:sp>
        <p:nvSpPr>
          <p:cNvPr id="38922" name="Text Box 10">
            <a:extLst>
              <a:ext uri="{FF2B5EF4-FFF2-40B4-BE49-F238E27FC236}">
                <a16:creationId xmlns:a16="http://schemas.microsoft.com/office/drawing/2014/main" id="{DC33DF44-A695-7B23-5515-640533657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148431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 b="1"/>
              <a:t>2</a:t>
            </a:r>
          </a:p>
        </p:txBody>
      </p:sp>
      <p:sp>
        <p:nvSpPr>
          <p:cNvPr id="38923" name="Text Box 11">
            <a:extLst>
              <a:ext uri="{FF2B5EF4-FFF2-40B4-BE49-F238E27FC236}">
                <a16:creationId xmlns:a16="http://schemas.microsoft.com/office/drawing/2014/main" id="{238640FF-1FF5-B139-CBA9-154E96260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18446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 b="1"/>
              <a:t>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>
            <a:extLst>
              <a:ext uri="{FF2B5EF4-FFF2-40B4-BE49-F238E27FC236}">
                <a16:creationId xmlns:a16="http://schemas.microsoft.com/office/drawing/2014/main" id="{3CC79387-C431-4BED-3030-CFBFA1081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>
            <a:extLst>
              <a:ext uri="{FF2B5EF4-FFF2-40B4-BE49-F238E27FC236}">
                <a16:creationId xmlns:a16="http://schemas.microsoft.com/office/drawing/2014/main" id="{CA57AA0F-F5D3-D713-69E7-BDA077750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333375"/>
            <a:ext cx="7696200" cy="1582738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/>
              <a:t>	A </a:t>
            </a:r>
            <a:r>
              <a:rPr lang="en-GB" altLang="en-US">
                <a:solidFill>
                  <a:schemeClr val="tx2"/>
                </a:solidFill>
              </a:rPr>
              <a:t>sequence</a:t>
            </a:r>
            <a:r>
              <a:rPr lang="en-GB" altLang="en-US"/>
              <a:t> is a set of terms, in a definite order, where the terms are obtained by some rule.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A7C3834C-AD54-ED99-0F68-3EF3D0EF6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205038"/>
            <a:ext cx="7696200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GB" altLang="en-US"/>
              <a:t>	A </a:t>
            </a:r>
            <a:r>
              <a:rPr lang="en-GB" altLang="en-US">
                <a:solidFill>
                  <a:schemeClr val="tx2"/>
                </a:solidFill>
              </a:rPr>
              <a:t>finite sequence</a:t>
            </a:r>
            <a:r>
              <a:rPr lang="en-GB" altLang="en-US"/>
              <a:t> ends after a certain number of terms.</a:t>
            </a:r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51BD5D0D-3CFA-5A52-A935-8693F1A6C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646488"/>
            <a:ext cx="7696200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GB" altLang="en-US"/>
              <a:t>	An </a:t>
            </a:r>
            <a:r>
              <a:rPr lang="en-GB" altLang="en-US">
                <a:solidFill>
                  <a:schemeClr val="tx2"/>
                </a:solidFill>
              </a:rPr>
              <a:t>infinite sequence</a:t>
            </a:r>
            <a:r>
              <a:rPr lang="en-GB" altLang="en-US"/>
              <a:t> is one that continues indefinitely.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6" grpId="0"/>
      <p:bldP spid="235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>
            <a:extLst>
              <a:ext uri="{FF2B5EF4-FFF2-40B4-BE49-F238E27FC236}">
                <a16:creationId xmlns:a16="http://schemas.microsoft.com/office/drawing/2014/main" id="{036F2B91-48CC-D562-35F2-BE60B9024D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404813"/>
            <a:ext cx="2808287" cy="720725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/>
              <a:t>For example: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997F237F-D4AE-50E8-D9C1-46AC75C4F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404813"/>
            <a:ext cx="5399088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GB" altLang="en-US"/>
              <a:t>1, 3, 5, 7, …</a:t>
            </a:r>
          </a:p>
          <a:p>
            <a:pPr>
              <a:buFontTx/>
              <a:buNone/>
            </a:pPr>
            <a:r>
              <a:rPr lang="en-GB" altLang="en-US" sz="2400"/>
              <a:t>(This is a sequence of odd numbers)</a:t>
            </a:r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FCCA85E1-8C30-FFE8-6992-1B8ED01E8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713" y="1628775"/>
            <a:ext cx="76962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GB" altLang="en-US" i="1"/>
              <a:t>1st</a:t>
            </a:r>
            <a:r>
              <a:rPr lang="en-GB" altLang="en-US"/>
              <a:t>   term =   </a:t>
            </a:r>
            <a:r>
              <a:rPr lang="en-GB" altLang="en-US" sz="2000"/>
              <a:t>2 x 1 – 1</a:t>
            </a:r>
            <a:r>
              <a:rPr lang="en-GB" altLang="en-US"/>
              <a:t>   = 1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BCCF62B6-A108-14DD-6502-FB15C5621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133600"/>
            <a:ext cx="76962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GB" altLang="en-US" i="1"/>
              <a:t>2nd</a:t>
            </a:r>
            <a:r>
              <a:rPr lang="en-GB" altLang="en-US"/>
              <a:t>   term =   </a:t>
            </a:r>
            <a:r>
              <a:rPr lang="en-GB" altLang="en-US" sz="2000"/>
              <a:t>2 x 2 – 1</a:t>
            </a:r>
            <a:r>
              <a:rPr lang="en-GB" altLang="en-US"/>
              <a:t>   = 3</a:t>
            </a:r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80C2D4B2-8086-9596-3B24-2E7B04CA4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" y="2636838"/>
            <a:ext cx="76962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GB" altLang="en-US" i="1"/>
              <a:t>3rd</a:t>
            </a:r>
            <a:r>
              <a:rPr lang="en-GB" altLang="en-US"/>
              <a:t>   term =   </a:t>
            </a:r>
            <a:r>
              <a:rPr lang="en-GB" altLang="en-US" sz="2000"/>
              <a:t>2 x 3 – 1</a:t>
            </a:r>
            <a:r>
              <a:rPr lang="en-GB" altLang="en-US"/>
              <a:t>   = 5</a:t>
            </a:r>
          </a:p>
        </p:txBody>
      </p:sp>
      <p:sp>
        <p:nvSpPr>
          <p:cNvPr id="28680" name="Rectangle 8">
            <a:extLst>
              <a:ext uri="{FF2B5EF4-FFF2-40B4-BE49-F238E27FC236}">
                <a16:creationId xmlns:a16="http://schemas.microsoft.com/office/drawing/2014/main" id="{30ED7392-8842-05EC-9123-F719406AA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941888"/>
            <a:ext cx="76962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GB" altLang="en-US" i="1"/>
              <a:t>nth</a:t>
            </a:r>
            <a:r>
              <a:rPr lang="en-GB" altLang="en-US"/>
              <a:t>   term =   </a:t>
            </a:r>
            <a:r>
              <a:rPr lang="en-GB" altLang="en-US" sz="2000"/>
              <a:t>2 x </a:t>
            </a:r>
            <a:r>
              <a:rPr lang="en-GB" altLang="en-US" sz="2000" i="1"/>
              <a:t>n</a:t>
            </a:r>
            <a:r>
              <a:rPr lang="en-GB" altLang="en-US" sz="2000"/>
              <a:t> – 1</a:t>
            </a:r>
            <a:r>
              <a:rPr lang="en-GB" altLang="en-US"/>
              <a:t>   = 2</a:t>
            </a:r>
            <a:r>
              <a:rPr lang="en-GB" altLang="en-US" i="1"/>
              <a:t>n </a:t>
            </a:r>
            <a:r>
              <a:rPr lang="en-GB" altLang="en-US"/>
              <a:t>- 1</a:t>
            </a:r>
          </a:p>
        </p:txBody>
      </p:sp>
      <p:sp>
        <p:nvSpPr>
          <p:cNvPr id="28682" name="Rectangle 10">
            <a:extLst>
              <a:ext uri="{FF2B5EF4-FFF2-40B4-BE49-F238E27FC236}">
                <a16:creationId xmlns:a16="http://schemas.microsoft.com/office/drawing/2014/main" id="{22CC9CEC-3D1A-AAF4-7143-5F78A11EE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2924175"/>
            <a:ext cx="76962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GB" altLang="en-US"/>
              <a:t>	</a:t>
            </a:r>
            <a:r>
              <a:rPr lang="en-GB" altLang="en-US" sz="4000" b="1"/>
              <a:t>.			.</a:t>
            </a:r>
          </a:p>
          <a:p>
            <a:pPr>
              <a:buFontTx/>
              <a:buNone/>
            </a:pPr>
            <a:r>
              <a:rPr lang="en-GB" altLang="en-US" sz="4000" b="1"/>
              <a:t>	.			.</a:t>
            </a:r>
          </a:p>
          <a:p>
            <a:pPr>
              <a:buFontTx/>
              <a:buNone/>
            </a:pPr>
            <a:r>
              <a:rPr lang="en-GB" altLang="en-US" sz="4000" b="1"/>
              <a:t>	.			.</a:t>
            </a:r>
          </a:p>
        </p:txBody>
      </p:sp>
      <p:sp>
        <p:nvSpPr>
          <p:cNvPr id="28683" name="AutoShape 11">
            <a:extLst>
              <a:ext uri="{FF2B5EF4-FFF2-40B4-BE49-F238E27FC236}">
                <a16:creationId xmlns:a16="http://schemas.microsoft.com/office/drawing/2014/main" id="{A6D8D2FB-F393-C3E5-738D-CCA5484CFD90}"/>
              </a:ext>
            </a:extLst>
          </p:cNvPr>
          <p:cNvSpPr>
            <a:spLocks/>
          </p:cNvSpPr>
          <p:nvPr/>
        </p:nvSpPr>
        <p:spPr bwMode="auto">
          <a:xfrm>
            <a:off x="5364163" y="1916113"/>
            <a:ext cx="71437" cy="504825"/>
          </a:xfrm>
          <a:prstGeom prst="rightBrace">
            <a:avLst>
              <a:gd name="adj1" fmla="val 58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8684" name="AutoShape 12">
            <a:extLst>
              <a:ext uri="{FF2B5EF4-FFF2-40B4-BE49-F238E27FC236}">
                <a16:creationId xmlns:a16="http://schemas.microsoft.com/office/drawing/2014/main" id="{D0AAFCF6-BD92-56A1-0DC3-C565BEF6BB9B}"/>
              </a:ext>
            </a:extLst>
          </p:cNvPr>
          <p:cNvSpPr>
            <a:spLocks/>
          </p:cNvSpPr>
          <p:nvPr/>
        </p:nvSpPr>
        <p:spPr bwMode="auto">
          <a:xfrm>
            <a:off x="5364163" y="2492375"/>
            <a:ext cx="71437" cy="504825"/>
          </a:xfrm>
          <a:prstGeom prst="rightBrace">
            <a:avLst>
              <a:gd name="adj1" fmla="val 58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8686" name="Text Box 14">
            <a:extLst>
              <a:ext uri="{FF2B5EF4-FFF2-40B4-BE49-F238E27FC236}">
                <a16:creationId xmlns:a16="http://schemas.microsoft.com/office/drawing/2014/main" id="{5ACB2E61-9C23-9FA1-FE7F-1C450AF4F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1989138"/>
            <a:ext cx="7921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chemeClr val="tx2"/>
                </a:solidFill>
              </a:rPr>
              <a:t>+ 2</a:t>
            </a:r>
          </a:p>
        </p:txBody>
      </p:sp>
      <p:sp>
        <p:nvSpPr>
          <p:cNvPr id="28687" name="Text Box 15">
            <a:extLst>
              <a:ext uri="{FF2B5EF4-FFF2-40B4-BE49-F238E27FC236}">
                <a16:creationId xmlns:a16="http://schemas.microsoft.com/office/drawing/2014/main" id="{A8A351F4-8B5A-07DF-AEA7-F46B2B485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2557463"/>
            <a:ext cx="7921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chemeClr val="tx2"/>
                </a:solidFill>
              </a:rPr>
              <a:t>+ 2</a:t>
            </a:r>
          </a:p>
        </p:txBody>
      </p:sp>
      <p:sp>
        <p:nvSpPr>
          <p:cNvPr id="28690" name="Line 18">
            <a:extLst>
              <a:ext uri="{FF2B5EF4-FFF2-40B4-BE49-F238E27FC236}">
                <a16:creationId xmlns:a16="http://schemas.microsoft.com/office/drawing/2014/main" id="{1AE03894-8C6B-0504-2274-01094978B9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19700" y="2997200"/>
            <a:ext cx="576263" cy="19446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  <p:bldP spid="28678" grpId="0"/>
      <p:bldP spid="28679" grpId="0"/>
      <p:bldP spid="28680" grpId="0"/>
      <p:bldP spid="28682" grpId="0"/>
      <p:bldP spid="28686" grpId="0"/>
      <p:bldP spid="286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F14DCD1-A612-4160-B8E0-DA657F1C9E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6870700" cy="915987"/>
          </a:xfrm>
        </p:spPr>
        <p:txBody>
          <a:bodyPr/>
          <a:lstStyle/>
          <a:p>
            <a:r>
              <a:rPr lang="en-GB" altLang="en-US">
                <a:solidFill>
                  <a:srgbClr val="9933FF"/>
                </a:solidFill>
              </a:rPr>
              <a:t>NOTATION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55A820E-AD51-47D3-F021-9D795DBDDE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3309938" cy="592138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b="1">
                <a:latin typeface="Century Gothic" panose="020B0502020202020204" pitchFamily="34" charset="0"/>
              </a:rPr>
              <a:t>1st term	=	u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E640E68E-DEB0-44C0-F4BD-52B773C76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700213"/>
            <a:ext cx="3309937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GB" altLang="en-US" b="1">
                <a:latin typeface="Century Gothic" panose="020B0502020202020204" pitchFamily="34" charset="0"/>
              </a:rPr>
              <a:t>2nd term	=	u</a:t>
            </a:r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E477251F-020F-ABD0-307E-6D319F458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205038"/>
            <a:ext cx="3309937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GB" altLang="en-US" b="1">
                <a:latin typeface="Century Gothic" panose="020B0502020202020204" pitchFamily="34" charset="0"/>
              </a:rPr>
              <a:t>3rd term	=	u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6854B894-7815-6BDE-8D41-13BD4B9B7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4637088"/>
            <a:ext cx="3309937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GB" altLang="en-US" b="1" i="1">
                <a:latin typeface="Century Gothic" panose="020B0502020202020204" pitchFamily="34" charset="0"/>
              </a:rPr>
              <a:t>n</a:t>
            </a:r>
            <a:r>
              <a:rPr lang="en-GB" altLang="en-US" b="1">
                <a:latin typeface="Century Gothic" panose="020B0502020202020204" pitchFamily="34" charset="0"/>
              </a:rPr>
              <a:t>th term	=	u</a:t>
            </a:r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F59A4256-A54C-9CF7-7F30-829BC62C3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2425" y="2708275"/>
            <a:ext cx="33099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GB" altLang="en-US" b="1">
                <a:latin typeface="Century Gothic" panose="020B0502020202020204" pitchFamily="34" charset="0"/>
              </a:rPr>
              <a:t>.			.</a:t>
            </a:r>
          </a:p>
          <a:p>
            <a:pPr>
              <a:buFontTx/>
              <a:buNone/>
            </a:pPr>
            <a:r>
              <a:rPr lang="en-GB" altLang="en-US" b="1">
                <a:latin typeface="Century Gothic" panose="020B0502020202020204" pitchFamily="34" charset="0"/>
              </a:rPr>
              <a:t>.			.</a:t>
            </a:r>
          </a:p>
          <a:p>
            <a:pPr>
              <a:buFontTx/>
              <a:buNone/>
            </a:pPr>
            <a:r>
              <a:rPr lang="en-GB" altLang="en-US" b="1">
                <a:latin typeface="Century Gothic" panose="020B0502020202020204" pitchFamily="34" charset="0"/>
              </a:rPr>
              <a:t>.			.</a:t>
            </a:r>
          </a:p>
        </p:txBody>
      </p:sp>
      <p:sp>
        <p:nvSpPr>
          <p:cNvPr id="27656" name="Text Box 8">
            <a:extLst>
              <a:ext uri="{FF2B5EF4-FFF2-40B4-BE49-F238E27FC236}">
                <a16:creationId xmlns:a16="http://schemas.microsoft.com/office/drawing/2014/main" id="{55F6E92B-79C0-02C2-8631-8C62D9FC3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1484313"/>
            <a:ext cx="433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1</a:t>
            </a:r>
          </a:p>
        </p:txBody>
      </p:sp>
      <p:sp>
        <p:nvSpPr>
          <p:cNvPr id="27657" name="Text Box 9">
            <a:extLst>
              <a:ext uri="{FF2B5EF4-FFF2-40B4-BE49-F238E27FC236}">
                <a16:creationId xmlns:a16="http://schemas.microsoft.com/office/drawing/2014/main" id="{9587964F-F236-D10D-C556-C4F58B185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19891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/>
              <a:t>2</a:t>
            </a:r>
          </a:p>
        </p:txBody>
      </p:sp>
      <p:sp>
        <p:nvSpPr>
          <p:cNvPr id="27658" name="Text Box 10">
            <a:extLst>
              <a:ext uri="{FF2B5EF4-FFF2-40B4-BE49-F238E27FC236}">
                <a16:creationId xmlns:a16="http://schemas.microsoft.com/office/drawing/2014/main" id="{04B96862-3C74-B2F7-3E1E-9E4FFFD51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24923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/>
              <a:t>3</a:t>
            </a:r>
          </a:p>
        </p:txBody>
      </p:sp>
      <p:sp>
        <p:nvSpPr>
          <p:cNvPr id="27659" name="Text Box 11">
            <a:extLst>
              <a:ext uri="{FF2B5EF4-FFF2-40B4-BE49-F238E27FC236}">
                <a16:creationId xmlns:a16="http://schemas.microsoft.com/office/drawing/2014/main" id="{357D721C-9192-537F-104F-9D7565E19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4868863"/>
            <a:ext cx="45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b="1" i="1"/>
              <a:t>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F91FBBA-B1A8-21A4-ABA4-93C6076CED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6870700" cy="915987"/>
          </a:xfrm>
        </p:spPr>
        <p:txBody>
          <a:bodyPr/>
          <a:lstStyle/>
          <a:p>
            <a:r>
              <a:rPr lang="en-GB" altLang="en-US">
                <a:solidFill>
                  <a:srgbClr val="9933FF"/>
                </a:solidFill>
              </a:rPr>
              <a:t>OR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C291FB2-9FC3-1ED8-B56B-6793C92CEC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3309938" cy="592138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b="1">
                <a:latin typeface="Century Gothic" panose="020B0502020202020204" pitchFamily="34" charset="0"/>
              </a:rPr>
              <a:t>1st term	=	u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D58EBB49-B118-C5FB-1A07-91005F2DF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700213"/>
            <a:ext cx="3309937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GB" altLang="en-US" b="1">
                <a:latin typeface="Century Gothic" panose="020B0502020202020204" pitchFamily="34" charset="0"/>
              </a:rPr>
              <a:t>2nd term	=	u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6D251778-84C0-B0A7-4D90-0630F0F9B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205038"/>
            <a:ext cx="3309937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GB" altLang="en-US" b="1">
                <a:latin typeface="Century Gothic" panose="020B0502020202020204" pitchFamily="34" charset="0"/>
              </a:rPr>
              <a:t>3rd term	=	u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E7B18085-5DB3-F0D5-C490-3D7D879E8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4637088"/>
            <a:ext cx="3309937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GB" altLang="en-US" b="1" i="1">
                <a:latin typeface="Century Gothic" panose="020B0502020202020204" pitchFamily="34" charset="0"/>
              </a:rPr>
              <a:t>n</a:t>
            </a:r>
            <a:r>
              <a:rPr lang="en-GB" altLang="en-US" b="1">
                <a:latin typeface="Century Gothic" panose="020B0502020202020204" pitchFamily="34" charset="0"/>
              </a:rPr>
              <a:t>th term	=	u</a:t>
            </a:r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3E718C87-8A76-04DB-5003-FAB1FA3C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2425" y="2708275"/>
            <a:ext cx="33099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GB" altLang="en-US" b="1">
                <a:latin typeface="Century Gothic" panose="020B0502020202020204" pitchFamily="34" charset="0"/>
              </a:rPr>
              <a:t>.			.</a:t>
            </a:r>
          </a:p>
          <a:p>
            <a:pPr>
              <a:buFontTx/>
              <a:buNone/>
            </a:pPr>
            <a:r>
              <a:rPr lang="en-GB" altLang="en-US" b="1">
                <a:latin typeface="Century Gothic" panose="020B0502020202020204" pitchFamily="34" charset="0"/>
              </a:rPr>
              <a:t>.			.</a:t>
            </a:r>
          </a:p>
          <a:p>
            <a:pPr>
              <a:buFontTx/>
              <a:buNone/>
            </a:pPr>
            <a:r>
              <a:rPr lang="en-GB" altLang="en-US" b="1">
                <a:latin typeface="Century Gothic" panose="020B0502020202020204" pitchFamily="34" charset="0"/>
              </a:rPr>
              <a:t>.			.</a:t>
            </a:r>
          </a:p>
        </p:txBody>
      </p:sp>
      <p:sp>
        <p:nvSpPr>
          <p:cNvPr id="29704" name="Text Box 8">
            <a:extLst>
              <a:ext uri="{FF2B5EF4-FFF2-40B4-BE49-F238E27FC236}">
                <a16:creationId xmlns:a16="http://schemas.microsoft.com/office/drawing/2014/main" id="{ABB889F8-7451-0739-B3A1-822A8A3B7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1484313"/>
            <a:ext cx="433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0</a:t>
            </a:r>
          </a:p>
        </p:txBody>
      </p:sp>
      <p:sp>
        <p:nvSpPr>
          <p:cNvPr id="29705" name="Text Box 9">
            <a:extLst>
              <a:ext uri="{FF2B5EF4-FFF2-40B4-BE49-F238E27FC236}">
                <a16:creationId xmlns:a16="http://schemas.microsoft.com/office/drawing/2014/main" id="{37AAC8FF-70A0-5A24-005D-5DA1C6885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19891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/>
              <a:t>1</a:t>
            </a:r>
          </a:p>
        </p:txBody>
      </p:sp>
      <p:sp>
        <p:nvSpPr>
          <p:cNvPr id="29706" name="Text Box 10">
            <a:extLst>
              <a:ext uri="{FF2B5EF4-FFF2-40B4-BE49-F238E27FC236}">
                <a16:creationId xmlns:a16="http://schemas.microsoft.com/office/drawing/2014/main" id="{CAB755B9-1EC5-F5CF-FFC6-3E135A043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24923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/>
              <a:t>2</a:t>
            </a:r>
          </a:p>
        </p:txBody>
      </p:sp>
      <p:sp>
        <p:nvSpPr>
          <p:cNvPr id="29707" name="Text Box 11">
            <a:extLst>
              <a:ext uri="{FF2B5EF4-FFF2-40B4-BE49-F238E27FC236}">
                <a16:creationId xmlns:a16="http://schemas.microsoft.com/office/drawing/2014/main" id="{4FC736EF-0180-5B0E-AE30-31C6FDA4B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4868863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b="1" i="1"/>
              <a:t>n-1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AAA7B01-234E-CBE9-143D-3D013DD863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7993063" cy="4824413"/>
          </a:xfrm>
        </p:spPr>
        <p:txBody>
          <a:bodyPr/>
          <a:lstStyle/>
          <a:p>
            <a:r>
              <a:rPr lang="en-GB" altLang="en-US" sz="6000" b="1">
                <a:solidFill>
                  <a:srgbClr val="6600FF"/>
                </a:solidFill>
              </a:rPr>
              <a:t>FINDING</a:t>
            </a:r>
            <a:br>
              <a:rPr lang="en-GB" altLang="en-US" sz="6000" b="1">
                <a:solidFill>
                  <a:srgbClr val="6600FF"/>
                </a:solidFill>
              </a:rPr>
            </a:br>
            <a:r>
              <a:rPr lang="en-GB" altLang="en-US" sz="6000" b="1">
                <a:solidFill>
                  <a:srgbClr val="6600FF"/>
                </a:solidFill>
              </a:rPr>
              <a:t>THE FORMULA FOR</a:t>
            </a:r>
            <a:br>
              <a:rPr lang="en-GB" altLang="en-US" sz="6000" b="1">
                <a:solidFill>
                  <a:srgbClr val="6600FF"/>
                </a:solidFill>
              </a:rPr>
            </a:br>
            <a:r>
              <a:rPr lang="en-GB" altLang="en-US" sz="6000" b="1">
                <a:solidFill>
                  <a:srgbClr val="6600FF"/>
                </a:solidFill>
              </a:rPr>
              <a:t>THE TERMS OF</a:t>
            </a:r>
            <a:br>
              <a:rPr lang="en-GB" altLang="en-US" sz="6000" b="1">
                <a:solidFill>
                  <a:srgbClr val="6600FF"/>
                </a:solidFill>
              </a:rPr>
            </a:br>
            <a:r>
              <a:rPr lang="en-GB" altLang="en-US" sz="6000" b="1">
                <a:solidFill>
                  <a:srgbClr val="6600FF"/>
                </a:solidFill>
              </a:rPr>
              <a:t>A SEQUENCE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>
            <a:extLst>
              <a:ext uri="{FF2B5EF4-FFF2-40B4-BE49-F238E27FC236}">
                <a16:creationId xmlns:a16="http://schemas.microsoft.com/office/drawing/2014/main" id="{B56DF21B-C8A3-B71F-C642-21EA399A6B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7696200" cy="479425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/>
              <a:t>	A </a:t>
            </a:r>
            <a:r>
              <a:rPr lang="en-GB" altLang="en-US">
                <a:solidFill>
                  <a:schemeClr val="tx2"/>
                </a:solidFill>
              </a:rPr>
              <a:t>recurrence relation</a:t>
            </a:r>
            <a:r>
              <a:rPr lang="en-GB" altLang="en-US"/>
              <a:t> defines the first term(s) in the sequence and the relation between successive terms.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>
            <a:extLst>
              <a:ext uri="{FF2B5EF4-FFF2-40B4-BE49-F238E27FC236}">
                <a16:creationId xmlns:a16="http://schemas.microsoft.com/office/drawing/2014/main" id="{AAD69F13-EBB3-7104-659E-B0CF3682C7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702550" cy="592138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b="1">
                <a:latin typeface="Century Gothic" panose="020B0502020202020204" pitchFamily="34" charset="0"/>
              </a:rPr>
              <a:t>u		= 5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55E48C10-75AB-D24C-4EC1-355E143FB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700213"/>
            <a:ext cx="8064500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GB" altLang="en-US" b="1">
                <a:latin typeface="Century Gothic" panose="020B0502020202020204" pitchFamily="34" charset="0"/>
              </a:rPr>
              <a:t>u		= u  +3	= 8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D4142276-DE0A-5DAE-A788-BE4005BA8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205038"/>
            <a:ext cx="7632700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GB" altLang="en-US" b="1">
                <a:latin typeface="Century Gothic" panose="020B0502020202020204" pitchFamily="34" charset="0"/>
              </a:rPr>
              <a:t>u		= u  +3	= 11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EC891F8E-EE03-EF77-545B-1538AECAF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4637088"/>
            <a:ext cx="8135937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GB" altLang="en-US" b="1">
                <a:latin typeface="Century Gothic" panose="020B0502020202020204" pitchFamily="34" charset="0"/>
              </a:rPr>
              <a:t>u		= u  +3	= 3</a:t>
            </a:r>
            <a:r>
              <a:rPr lang="en-GB" altLang="en-US" b="1" i="1">
                <a:latin typeface="Century Gothic" panose="020B0502020202020204" pitchFamily="34" charset="0"/>
              </a:rPr>
              <a:t>n</a:t>
            </a:r>
            <a:r>
              <a:rPr lang="en-GB" altLang="en-US" b="1">
                <a:latin typeface="Century Gothic" panose="020B0502020202020204" pitchFamily="34" charset="0"/>
              </a:rPr>
              <a:t> + 2</a:t>
            </a: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D6F400E3-F495-86F3-0753-D2A43F327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3863" y="2708275"/>
            <a:ext cx="330993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GB" altLang="en-US" b="1">
                <a:latin typeface="Century Gothic" panose="020B0502020202020204" pitchFamily="34" charset="0"/>
              </a:rPr>
              <a:t>.</a:t>
            </a:r>
          </a:p>
          <a:p>
            <a:pPr>
              <a:buFontTx/>
              <a:buNone/>
            </a:pPr>
            <a:r>
              <a:rPr lang="en-GB" altLang="en-US" b="1">
                <a:latin typeface="Century Gothic" panose="020B0502020202020204" pitchFamily="34" charset="0"/>
              </a:rPr>
              <a:t>.</a:t>
            </a:r>
          </a:p>
          <a:p>
            <a:pPr>
              <a:buFontTx/>
              <a:buNone/>
            </a:pPr>
            <a:r>
              <a:rPr lang="en-GB" altLang="en-US" b="1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30728" name="Text Box 8">
            <a:extLst>
              <a:ext uri="{FF2B5EF4-FFF2-40B4-BE49-F238E27FC236}">
                <a16:creationId xmlns:a16="http://schemas.microsoft.com/office/drawing/2014/main" id="{1D946C1D-BC23-8428-824D-352BF9B3A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1484313"/>
            <a:ext cx="433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1</a:t>
            </a:r>
          </a:p>
        </p:txBody>
      </p:sp>
      <p:sp>
        <p:nvSpPr>
          <p:cNvPr id="30729" name="Text Box 9">
            <a:extLst>
              <a:ext uri="{FF2B5EF4-FFF2-40B4-BE49-F238E27FC236}">
                <a16:creationId xmlns:a16="http://schemas.microsoft.com/office/drawing/2014/main" id="{2BD18681-A9CB-CB67-2C51-82332EB7E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1995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/>
              <a:t>2</a:t>
            </a:r>
          </a:p>
        </p:txBody>
      </p:sp>
      <p:sp>
        <p:nvSpPr>
          <p:cNvPr id="30730" name="Text Box 10">
            <a:extLst>
              <a:ext uri="{FF2B5EF4-FFF2-40B4-BE49-F238E27FC236}">
                <a16:creationId xmlns:a16="http://schemas.microsoft.com/office/drawing/2014/main" id="{171A5865-7D06-2518-D538-27709B2EE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4923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/>
              <a:t>3</a:t>
            </a:r>
          </a:p>
        </p:txBody>
      </p:sp>
      <p:sp>
        <p:nvSpPr>
          <p:cNvPr id="30731" name="Text Box 11">
            <a:extLst>
              <a:ext uri="{FF2B5EF4-FFF2-40B4-BE49-F238E27FC236}">
                <a16:creationId xmlns:a16="http://schemas.microsoft.com/office/drawing/2014/main" id="{6A8ABED6-B435-3821-E65F-626BA076F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868863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b="1" i="1"/>
              <a:t>n+1</a:t>
            </a:r>
          </a:p>
        </p:txBody>
      </p:sp>
      <p:sp>
        <p:nvSpPr>
          <p:cNvPr id="30733" name="Rectangle 13">
            <a:extLst>
              <a:ext uri="{FF2B5EF4-FFF2-40B4-BE49-F238E27FC236}">
                <a16:creationId xmlns:a16="http://schemas.microsoft.com/office/drawing/2014/main" id="{93357C0C-9686-E3CD-510C-185850933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88913"/>
            <a:ext cx="28082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GB" altLang="en-US"/>
              <a:t>For example:</a:t>
            </a:r>
          </a:p>
        </p:txBody>
      </p:sp>
      <p:sp>
        <p:nvSpPr>
          <p:cNvPr id="30734" name="Rectangle 14">
            <a:extLst>
              <a:ext uri="{FF2B5EF4-FFF2-40B4-BE49-F238E27FC236}">
                <a16:creationId xmlns:a16="http://schemas.microsoft.com/office/drawing/2014/main" id="{207D8B7B-A95B-B1C0-4903-E94660635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260350"/>
            <a:ext cx="53990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GB" altLang="en-US"/>
              <a:t>5, 8, 11, 14, …</a:t>
            </a:r>
            <a:endParaRPr lang="en-GB" altLang="en-US" sz="2400"/>
          </a:p>
        </p:txBody>
      </p:sp>
      <p:sp>
        <p:nvSpPr>
          <p:cNvPr id="30735" name="Line 15">
            <a:extLst>
              <a:ext uri="{FF2B5EF4-FFF2-40B4-BE49-F238E27FC236}">
                <a16:creationId xmlns:a16="http://schemas.microsoft.com/office/drawing/2014/main" id="{428E7659-4385-ED56-144F-E346BD9844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6238" y="2708275"/>
            <a:ext cx="1008062" cy="20161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0736" name="Text Box 16">
            <a:extLst>
              <a:ext uri="{FF2B5EF4-FFF2-40B4-BE49-F238E27FC236}">
                <a16:creationId xmlns:a16="http://schemas.microsoft.com/office/drawing/2014/main" id="{6581B895-729E-9D30-1DD7-EA8583D52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3925" y="1989138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/>
              <a:t>1</a:t>
            </a:r>
          </a:p>
        </p:txBody>
      </p:sp>
      <p:sp>
        <p:nvSpPr>
          <p:cNvPr id="30737" name="Text Box 17">
            <a:extLst>
              <a:ext uri="{FF2B5EF4-FFF2-40B4-BE49-F238E27FC236}">
                <a16:creationId xmlns:a16="http://schemas.microsoft.com/office/drawing/2014/main" id="{01032E68-BDB0-C8EE-236C-5D8236C8C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3288" y="24923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/>
              <a:t>2</a:t>
            </a:r>
          </a:p>
        </p:txBody>
      </p:sp>
      <p:sp>
        <p:nvSpPr>
          <p:cNvPr id="30738" name="Text Box 18">
            <a:extLst>
              <a:ext uri="{FF2B5EF4-FFF2-40B4-BE49-F238E27FC236}">
                <a16:creationId xmlns:a16="http://schemas.microsoft.com/office/drawing/2014/main" id="{F600231C-0CD1-9A02-F105-E930B1D4A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4933950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b="1" i="1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  <p:bldP spid="30724" grpId="0"/>
      <p:bldP spid="30725" grpId="0"/>
      <p:bldP spid="30726" grpId="0"/>
      <p:bldP spid="30727" grpId="0"/>
      <p:bldP spid="30727" grpId="1"/>
      <p:bldP spid="30728" grpId="0"/>
      <p:bldP spid="30729" grpId="0"/>
      <p:bldP spid="30730" grpId="0"/>
      <p:bldP spid="30731" grpId="0"/>
      <p:bldP spid="30733" grpId="0"/>
      <p:bldP spid="30734" grpId="0"/>
      <p:bldP spid="30736" grpId="0"/>
      <p:bldP spid="30737" grpId="0"/>
      <p:bldP spid="307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>
            <a:extLst>
              <a:ext uri="{FF2B5EF4-FFF2-40B4-BE49-F238E27FC236}">
                <a16:creationId xmlns:a16="http://schemas.microsoft.com/office/drawing/2014/main" id="{59806D76-BE06-B92B-9C24-28C72B0FF3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7918450" cy="2808287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4800" b="1">
                <a:solidFill>
                  <a:schemeClr val="hlink"/>
                </a:solidFill>
              </a:rPr>
              <a:t>What to look for</a:t>
            </a:r>
          </a:p>
          <a:p>
            <a:pPr algn="ctr">
              <a:buFontTx/>
              <a:buNone/>
            </a:pPr>
            <a:r>
              <a:rPr lang="en-GB" altLang="en-US" sz="4800" b="1">
                <a:solidFill>
                  <a:schemeClr val="hlink"/>
                </a:solidFill>
              </a:rPr>
              <a:t>when looking for the rule</a:t>
            </a:r>
          </a:p>
          <a:p>
            <a:pPr algn="ctr">
              <a:buFontTx/>
              <a:buNone/>
            </a:pPr>
            <a:r>
              <a:rPr lang="en-GB" altLang="en-US" sz="4800" b="1">
                <a:solidFill>
                  <a:schemeClr val="hlink"/>
                </a:solidFill>
              </a:rPr>
              <a:t>defining a sequence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ritingDesignTemplate">
  <a:themeElements>
    <a:clrScheme name="WritingDesignTemplat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WritingDesign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WritingDesig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Writing close-up design template</Template>
  <TotalTime>144</TotalTime>
  <Words>655</Words>
  <Application>Microsoft Office PowerPoint</Application>
  <PresentationFormat>On-screen Show (4:3)</PresentationFormat>
  <Paragraphs>128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Comic Sans MS</vt:lpstr>
      <vt:lpstr>Century Gothic</vt:lpstr>
      <vt:lpstr>Kristen ITC</vt:lpstr>
      <vt:lpstr>WritingDesignTemplate</vt:lpstr>
      <vt:lpstr>Crayons</vt:lpstr>
      <vt:lpstr>PowerPoint Presentation</vt:lpstr>
      <vt:lpstr>PowerPoint Presentation</vt:lpstr>
      <vt:lpstr>PowerPoint Presentation</vt:lpstr>
      <vt:lpstr>NOTATION</vt:lpstr>
      <vt:lpstr>OR</vt:lpstr>
      <vt:lpstr>FINDING THE FORMULA FOR THE TERMS OF A SEQUENCE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Sequences - Finding a rule</dc:title>
  <dc:subject>Sequences - Finding a rule</dc:subject>
  <dc:creator>zafer</dc:creator>
  <cp:keywords>Sequences - Finding a rule</cp:keywords>
  <dc:description>Sequences - Finding a rule</dc:description>
  <cp:lastModifiedBy>Nayan GRIFFITHS</cp:lastModifiedBy>
  <cp:revision>6</cp:revision>
  <dcterms:created xsi:type="dcterms:W3CDTF">2006-11-01T19:42:18Z</dcterms:created>
  <dcterms:modified xsi:type="dcterms:W3CDTF">2023-03-11T12:29:18Z</dcterms:modified>
  <cp:category>Sequences - Finding a rule</cp:category>
</cp:coreProperties>
</file>